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308" r:id="rId2"/>
    <p:sldId id="309" r:id="rId3"/>
    <p:sldId id="312" r:id="rId4"/>
    <p:sldId id="336" r:id="rId5"/>
    <p:sldId id="337" r:id="rId6"/>
    <p:sldId id="338" r:id="rId7"/>
    <p:sldId id="339" r:id="rId8"/>
    <p:sldId id="340" r:id="rId9"/>
    <p:sldId id="341" r:id="rId10"/>
    <p:sldId id="342" r:id="rId11"/>
    <p:sldId id="343" r:id="rId12"/>
    <p:sldId id="344"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25"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alt,Claire" initials="B" lastIdx="2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8F4C"/>
    <a:srgbClr val="124172"/>
    <a:srgbClr val="003568"/>
    <a:srgbClr val="FBB040"/>
    <a:srgbClr val="FCD57D"/>
    <a:srgbClr val="A1D1D0"/>
    <a:srgbClr val="003D71"/>
    <a:srgbClr val="002A5C"/>
    <a:srgbClr val="287FCE"/>
    <a:srgbClr val="2F6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115" d="100"/>
          <a:sy n="115" d="100"/>
        </p:scale>
        <p:origin x="1332" y="7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EF201C1-E7BB-4A66-AE40-A933F17FC577}" type="datetimeFigureOut">
              <a:rPr lang="en-US" smtClean="0"/>
              <a:t>9/25/2017</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D85A8D0-5C2C-49F0-B5C2-762046221296}" type="slidenum">
              <a:rPr lang="en-US" smtClean="0"/>
              <a:t>‹#›</a:t>
            </a:fld>
            <a:endParaRPr lang="en-US" dirty="0"/>
          </a:p>
        </p:txBody>
      </p:sp>
    </p:spTree>
    <p:extLst>
      <p:ext uri="{BB962C8B-B14F-4D97-AF65-F5344CB8AC3E}">
        <p14:creationId xmlns:p14="http://schemas.microsoft.com/office/powerpoint/2010/main" val="2204795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D55CC2-74C2-4CBC-A4DA-924E3236F37D}" type="datetimeFigureOut">
              <a:rPr lang="en-US" smtClean="0"/>
              <a:t>9/25/2017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748F774-4AB0-4CE1-B073-0EC592B799A4}" type="slidenum">
              <a:rPr lang="en-US" smtClean="0"/>
              <a:t>‹#›</a:t>
            </a:fld>
            <a:endParaRPr lang="en-US" dirty="0"/>
          </a:p>
        </p:txBody>
      </p:sp>
    </p:spTree>
    <p:extLst>
      <p:ext uri="{BB962C8B-B14F-4D97-AF65-F5344CB8AC3E}">
        <p14:creationId xmlns:p14="http://schemas.microsoft.com/office/powerpoint/2010/main" val="32533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88E88-4C16-48C9-862B-B2C2CC840D43}" type="datetimeFigureOut">
              <a:rPr lang="en-US" smtClean="0"/>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26E5B5-DA59-4C8A-B56B-E3B92C8D3D31}" type="slidenum">
              <a:rPr lang="en-US" smtClean="0"/>
              <a:t>‹#›</a:t>
            </a:fld>
            <a:endParaRPr lang="en-US" dirty="0"/>
          </a:p>
        </p:txBody>
      </p:sp>
    </p:spTree>
    <p:extLst>
      <p:ext uri="{BB962C8B-B14F-4D97-AF65-F5344CB8AC3E}">
        <p14:creationId xmlns:p14="http://schemas.microsoft.com/office/powerpoint/2010/main" val="42475751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84" charset="0"/>
                <a:ea typeface="ＭＳ Ｐゴシック" pitchFamily="-84" charset="-128"/>
              </a:defRPr>
            </a:lvl1pPr>
          </a:lstStyle>
          <a:p>
            <a:pPr>
              <a:defRPr/>
            </a:pPr>
            <a:fld id="{6AE2958C-0972-4FF3-9FE4-72ABD8754120}" type="datetime1">
              <a:rPr lang="en-US" altLang="en-US"/>
              <a:pPr>
                <a:defRPr/>
              </a:pPr>
              <a:t>9/25/2017</a:t>
            </a:fld>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84" charset="0"/>
                <a:ea typeface="ＭＳ Ｐゴシック" pitchFamily="-84" charset="-128"/>
              </a:defRPr>
            </a:lvl1pPr>
          </a:lstStyle>
          <a:p>
            <a:pPr>
              <a:defRPr/>
            </a:pPr>
            <a:endParaRPr lang="en-US" alt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E76ED7AB-5616-4F6B-8DD2-E2B3836819DF}" type="slidenum">
              <a:rPr lang="en-US" altLang="en-US"/>
              <a:pPr/>
              <a:t>‹#›</a:t>
            </a:fld>
            <a:endParaRPr lang="en-US" altLang="en-US" dirty="0"/>
          </a:p>
        </p:txBody>
      </p:sp>
    </p:spTree>
    <p:extLst>
      <p:ext uri="{BB962C8B-B14F-4D97-AF65-F5344CB8AC3E}">
        <p14:creationId xmlns:p14="http://schemas.microsoft.com/office/powerpoint/2010/main" val="45938150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84" charset="-128"/>
          <a:cs typeface="ＭＳ Ｐゴシック" pitchFamily="-84" charset="-128"/>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pitchFamily="-84" charset="-128"/>
          <a:cs typeface="ＭＳ Ｐゴシック" pitchFamily="-84" charset="-128"/>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pitchFamily="-84" charset="-128"/>
          <a:cs typeface="ＭＳ Ｐゴシック" pitchFamily="-84" charset="-128"/>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pitchFamily="-84" charset="-128"/>
          <a:cs typeface="ＭＳ Ｐゴシック" pitchFamily="-84" charset="-128"/>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pitchFamily="-84" charset="-128"/>
          <a:cs typeface="ＭＳ Ｐゴシック" pitchFamily="-84" charset="-128"/>
        </a:defRPr>
      </a:lvl5pPr>
      <a:lvl6pPr marL="342900" algn="ctr" defTabSz="342900" rtl="0" fontAlgn="base">
        <a:spcBef>
          <a:spcPct val="0"/>
        </a:spcBef>
        <a:spcAft>
          <a:spcPct val="0"/>
        </a:spcAft>
        <a:defRPr sz="3300">
          <a:solidFill>
            <a:schemeClr val="tx1"/>
          </a:solidFill>
          <a:latin typeface="Calibri" pitchFamily="34" charset="0"/>
          <a:ea typeface="ＭＳ Ｐゴシック" pitchFamily="-84" charset="-128"/>
        </a:defRPr>
      </a:lvl6pPr>
      <a:lvl7pPr marL="685800" algn="ctr" defTabSz="342900" rtl="0" fontAlgn="base">
        <a:spcBef>
          <a:spcPct val="0"/>
        </a:spcBef>
        <a:spcAft>
          <a:spcPct val="0"/>
        </a:spcAft>
        <a:defRPr sz="3300">
          <a:solidFill>
            <a:schemeClr val="tx1"/>
          </a:solidFill>
          <a:latin typeface="Calibri" pitchFamily="34" charset="0"/>
          <a:ea typeface="ＭＳ Ｐゴシック" pitchFamily="-84" charset="-128"/>
        </a:defRPr>
      </a:lvl7pPr>
      <a:lvl8pPr marL="1028700" algn="ctr" defTabSz="342900" rtl="0" fontAlgn="base">
        <a:spcBef>
          <a:spcPct val="0"/>
        </a:spcBef>
        <a:spcAft>
          <a:spcPct val="0"/>
        </a:spcAft>
        <a:defRPr sz="3300">
          <a:solidFill>
            <a:schemeClr val="tx1"/>
          </a:solidFill>
          <a:latin typeface="Calibri" pitchFamily="34" charset="0"/>
          <a:ea typeface="ＭＳ Ｐゴシック" pitchFamily="-84" charset="-128"/>
        </a:defRPr>
      </a:lvl8pPr>
      <a:lvl9pPr marL="1371600" algn="ctr" defTabSz="342900" rtl="0" fontAlgn="base">
        <a:spcBef>
          <a:spcPct val="0"/>
        </a:spcBef>
        <a:spcAft>
          <a:spcPct val="0"/>
        </a:spcAft>
        <a:defRPr sz="3300">
          <a:solidFill>
            <a:schemeClr val="tx1"/>
          </a:solidFill>
          <a:latin typeface="Calibri" pitchFamily="34" charset="0"/>
          <a:ea typeface="ＭＳ Ｐゴシック" pitchFamily="-84"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ＭＳ Ｐゴシック" pitchFamily="-84"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8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8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17587" y="-1"/>
            <a:ext cx="9161587" cy="6532189"/>
          </a:xfrm>
          <a:prstGeom prst="rect">
            <a:avLst/>
          </a:prstGeom>
          <a:solidFill>
            <a:srgbClr val="003D7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Rectangle 2"/>
          <p:cNvSpPr/>
          <p:nvPr/>
        </p:nvSpPr>
        <p:spPr>
          <a:xfrm>
            <a:off x="3104220" y="0"/>
            <a:ext cx="2935559" cy="518533"/>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ectangle 16"/>
          <p:cNvSpPr/>
          <p:nvPr/>
        </p:nvSpPr>
        <p:spPr>
          <a:xfrm>
            <a:off x="1376738" y="1701286"/>
            <a:ext cx="6460423" cy="669414"/>
          </a:xfrm>
          <a:prstGeom prst="rect">
            <a:avLst/>
          </a:prstGeom>
        </p:spPr>
        <p:txBody>
          <a:bodyPr wrap="none">
            <a:spAutoFit/>
          </a:bodyPr>
          <a:lstStyle/>
          <a:p>
            <a:pPr algn="ctr" defTabSz="342900" fontAlgn="base">
              <a:spcBef>
                <a:spcPct val="0"/>
              </a:spcBef>
              <a:spcAft>
                <a:spcPct val="0"/>
              </a:spcAft>
              <a:defRPr/>
            </a:pPr>
            <a:r>
              <a:rPr lang="en-US" altLang="en-US" sz="375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CLINICAL RESEARCH CENTER</a:t>
            </a:r>
            <a:endParaRPr lang="en-US" altLang="en-US" sz="375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055" y="44590"/>
            <a:ext cx="1937645" cy="429352"/>
          </a:xfrm>
          <a:prstGeom prst="rect">
            <a:avLst/>
          </a:prstGeom>
        </p:spPr>
      </p:pic>
      <p:sp>
        <p:nvSpPr>
          <p:cNvPr id="4" name="Rectangle 3"/>
          <p:cNvSpPr/>
          <p:nvPr/>
        </p:nvSpPr>
        <p:spPr>
          <a:xfrm>
            <a:off x="523903" y="1619369"/>
            <a:ext cx="8096193" cy="833248"/>
          </a:xfrm>
          <a:prstGeom prst="rect">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211" y="6495039"/>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10" name="Rectangle 9"/>
          <p:cNvSpPr/>
          <p:nvPr/>
        </p:nvSpPr>
        <p:spPr>
          <a:xfrm>
            <a:off x="533462" y="3058055"/>
            <a:ext cx="8146974" cy="461665"/>
          </a:xfrm>
          <a:prstGeom prst="rect">
            <a:avLst/>
          </a:prstGeom>
        </p:spPr>
        <p:txBody>
          <a:bodyPr wrap="square">
            <a:spAutoFit/>
          </a:bodyPr>
          <a:lstStyle/>
          <a:p>
            <a:pPr algn="ctr"/>
            <a:r>
              <a:rPr lang="en-US" sz="2400" dirty="0" smtClean="0">
                <a:solidFill>
                  <a:srgbClr val="EE8F4C"/>
                </a:solidFill>
                <a:latin typeface="Franklin Gothic Demi" panose="020B0703020102020204" pitchFamily="34" charset="0"/>
              </a:rPr>
              <a:t>presents</a:t>
            </a:r>
            <a:endParaRPr lang="en-US" sz="2400" dirty="0">
              <a:solidFill>
                <a:srgbClr val="EE8F4C"/>
              </a:solidFill>
              <a:latin typeface="Franklin Gothic Demi" panose="020B0703020102020204" pitchFamily="34" charset="0"/>
            </a:endParaRPr>
          </a:p>
        </p:txBody>
      </p:sp>
      <p:sp>
        <p:nvSpPr>
          <p:cNvPr id="11" name="Rectangle 10"/>
          <p:cNvSpPr/>
          <p:nvPr/>
        </p:nvSpPr>
        <p:spPr>
          <a:xfrm>
            <a:off x="533462" y="3750553"/>
            <a:ext cx="8146974" cy="1446550"/>
          </a:xfrm>
          <a:prstGeom prst="rect">
            <a:avLst/>
          </a:prstGeom>
        </p:spPr>
        <p:txBody>
          <a:bodyPr wrap="square">
            <a:spAutoFit/>
          </a:bodyPr>
          <a:lstStyle/>
          <a:p>
            <a:pPr algn="ctr"/>
            <a:r>
              <a:rPr lang="en-US" sz="4400" dirty="0">
                <a:solidFill>
                  <a:schemeClr val="bg1"/>
                </a:solidFill>
                <a:latin typeface="Franklin Gothic Demi" panose="020B0703020102020204" pitchFamily="34" charset="0"/>
                <a:cs typeface="Times New Roman" panose="02020603050405020304" pitchFamily="18" charset="0"/>
              </a:rPr>
              <a:t>Scheduling Participant Visits</a:t>
            </a:r>
          </a:p>
          <a:p>
            <a:pPr algn="ctr"/>
            <a:r>
              <a:rPr lang="en-US" sz="4400" dirty="0">
                <a:solidFill>
                  <a:schemeClr val="bg1"/>
                </a:solidFill>
                <a:latin typeface="Franklin Gothic Demi" panose="020B0703020102020204" pitchFamily="34" charset="0"/>
                <a:cs typeface="Times New Roman" panose="02020603050405020304" pitchFamily="18" charset="0"/>
              </a:rPr>
              <a:t>With </a:t>
            </a:r>
            <a:r>
              <a:rPr lang="en-US" sz="4400" dirty="0" err="1">
                <a:solidFill>
                  <a:schemeClr val="bg1"/>
                </a:solidFill>
                <a:latin typeface="Franklin Gothic Demi" panose="020B0703020102020204" pitchFamily="34" charset="0"/>
                <a:cs typeface="Times New Roman" panose="02020603050405020304" pitchFamily="18" charset="0"/>
              </a:rPr>
              <a:t>WebCAMP</a:t>
            </a:r>
            <a:r>
              <a:rPr lang="en-US" sz="4400" dirty="0">
                <a:solidFill>
                  <a:schemeClr val="bg1"/>
                </a:solidFill>
                <a:latin typeface="Franklin Gothic Demi" panose="020B0703020102020204" pitchFamily="34" charset="0"/>
                <a:cs typeface="Times New Roman" panose="02020603050405020304" pitchFamily="18" charset="0"/>
              </a:rPr>
              <a:t> CUIC forms</a:t>
            </a:r>
            <a:endParaRPr lang="en-US" sz="4400" dirty="0">
              <a:solidFill>
                <a:schemeClr val="bg1"/>
              </a:solidFill>
              <a:latin typeface="Franklin Gothic Demi" panose="020B0703020102020204" pitchFamily="34" charset="0"/>
              <a:cs typeface="Times New Roman" panose="02020603050405020304" pitchFamily="18" charset="0"/>
            </a:endParaRPr>
          </a:p>
        </p:txBody>
      </p:sp>
    </p:spTree>
    <p:extLst>
      <p:ext uri="{BB962C8B-B14F-4D97-AF65-F5344CB8AC3E}">
        <p14:creationId xmlns:p14="http://schemas.microsoft.com/office/powerpoint/2010/main" val="402557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324601" y="5131031"/>
            <a:ext cx="6783894"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If you are not entering a middle name or initial, then the “No middle name or initial” box must be checked. </a:t>
            </a: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l="22136" t="17192" r="23415" b="39398"/>
          <a:stretch>
            <a:fillRect/>
          </a:stretch>
        </p:blipFill>
        <p:spPr bwMode="auto">
          <a:xfrm>
            <a:off x="1676400" y="1164545"/>
            <a:ext cx="5791200" cy="3670678"/>
          </a:xfrm>
          <a:prstGeom prst="rect">
            <a:avLst/>
          </a:prstGeom>
          <a:ln>
            <a:noFill/>
          </a:ln>
          <a:effectLst>
            <a:outerShdw blurRad="292100" dist="139700" dir="2700000" algn="tl" rotWithShape="0">
              <a:srgbClr val="333333">
                <a:alpha val="65000"/>
              </a:srgbClr>
            </a:outerShdw>
          </a:effectLst>
          <a:extLst/>
        </p:spPr>
      </p:pic>
      <p:sp>
        <p:nvSpPr>
          <p:cNvPr id="28" name="TextBox 27"/>
          <p:cNvSpPr txBox="1"/>
          <p:nvPr/>
        </p:nvSpPr>
        <p:spPr>
          <a:xfrm>
            <a:off x="3230712" y="2250393"/>
            <a:ext cx="1355575" cy="230832"/>
          </a:xfrm>
          <a:prstGeom prst="rect">
            <a:avLst/>
          </a:prstGeom>
          <a:noFill/>
        </p:spPr>
        <p:txBody>
          <a:bodyPr wrap="square" rtlCol="0">
            <a:spAutoFit/>
          </a:bodyPr>
          <a:lstStyle/>
          <a:p>
            <a:r>
              <a:rPr lang="en-US" sz="900" b="1" dirty="0" smtClean="0"/>
              <a:t>Good</a:t>
            </a:r>
            <a:endParaRPr lang="en-US" sz="900" b="1" dirty="0"/>
          </a:p>
        </p:txBody>
      </p:sp>
      <p:sp>
        <p:nvSpPr>
          <p:cNvPr id="29" name="TextBox 28"/>
          <p:cNvSpPr txBox="1"/>
          <p:nvPr/>
        </p:nvSpPr>
        <p:spPr>
          <a:xfrm>
            <a:off x="3221187" y="2495512"/>
            <a:ext cx="1355575" cy="230832"/>
          </a:xfrm>
          <a:prstGeom prst="rect">
            <a:avLst/>
          </a:prstGeom>
          <a:noFill/>
        </p:spPr>
        <p:txBody>
          <a:bodyPr wrap="square" rtlCol="0">
            <a:spAutoFit/>
          </a:bodyPr>
          <a:lstStyle/>
          <a:p>
            <a:r>
              <a:rPr lang="en-US" sz="900" b="1" dirty="0" smtClean="0"/>
              <a:t>Johnny</a:t>
            </a:r>
            <a:endParaRPr lang="en-US" sz="900" b="1" dirty="0"/>
          </a:p>
        </p:txBody>
      </p:sp>
      <p:sp>
        <p:nvSpPr>
          <p:cNvPr id="30" name="TextBox 29"/>
          <p:cNvSpPr txBox="1"/>
          <p:nvPr/>
        </p:nvSpPr>
        <p:spPr>
          <a:xfrm>
            <a:off x="3221187" y="2999884"/>
            <a:ext cx="1355575" cy="230832"/>
          </a:xfrm>
          <a:prstGeom prst="rect">
            <a:avLst/>
          </a:prstGeom>
          <a:noFill/>
        </p:spPr>
        <p:txBody>
          <a:bodyPr wrap="square" rtlCol="0">
            <a:spAutoFit/>
          </a:bodyPr>
          <a:lstStyle/>
          <a:p>
            <a:r>
              <a:rPr lang="en-US" sz="900" b="1" dirty="0" smtClean="0"/>
              <a:t>myemail@abc.edu</a:t>
            </a:r>
            <a:endParaRPr lang="en-US" sz="900" b="1" dirty="0"/>
          </a:p>
        </p:txBody>
      </p:sp>
      <p:sp>
        <p:nvSpPr>
          <p:cNvPr id="31" name="TextBox 30"/>
          <p:cNvSpPr txBox="1"/>
          <p:nvPr/>
        </p:nvSpPr>
        <p:spPr>
          <a:xfrm>
            <a:off x="3240237" y="3233607"/>
            <a:ext cx="1355575" cy="230832"/>
          </a:xfrm>
          <a:prstGeom prst="rect">
            <a:avLst/>
          </a:prstGeom>
          <a:noFill/>
        </p:spPr>
        <p:txBody>
          <a:bodyPr wrap="square" rtlCol="0">
            <a:spAutoFit/>
          </a:bodyPr>
          <a:lstStyle/>
          <a:p>
            <a:r>
              <a:rPr lang="en-US" sz="900" b="1" dirty="0" smtClean="0"/>
              <a:t>999-999-9999</a:t>
            </a:r>
            <a:endParaRPr lang="en-US" sz="900" b="1" dirty="0"/>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l="49701" t="35913" r="48286" b="61366"/>
          <a:stretch>
            <a:fillRect/>
          </a:stretch>
        </p:blipFill>
        <p:spPr bwMode="auto">
          <a:xfrm>
            <a:off x="4595812" y="2741497"/>
            <a:ext cx="241472" cy="25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3"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349023"/>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1.48739E-6 C 0.01823 -0.00255 0.03646 -0.00602 0.05486 -0.00764 C 0.06858 -0.01157 0.0816 -0.01966 0.09531 -0.02313 C 0.10243 -0.0273 0.11146 -0.02869 0.11823 -0.0347 C 0.12309 -0.03933 0.12674 -0.04557 0.13229 -0.04812 C 0.13559 -0.05321 0.14011 -0.05737 0.14427 -0.05968 C 0.14514 -0.06084 0.14636 -0.06223 0.14688 -0.06361 C 0.14931 -0.06986 0.14636 -0.0694 0.14931 -0.0694 " pathEditMode="relative" rAng="0" ptsTypes="fffffffA">
                                      <p:cBhvr>
                                        <p:cTn id="6" dur="1000" fill="hold"/>
                                        <p:tgtEl>
                                          <p:spTgt spid="33"/>
                                        </p:tgtEl>
                                        <p:attrNameLst>
                                          <p:attrName>ppt_x</p:attrName>
                                          <p:attrName>ppt_y</p:attrName>
                                        </p:attrNameLst>
                                      </p:cBhvr>
                                      <p:rCtr x="7465" y="-3493"/>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80053" y="5026729"/>
            <a:ext cx="6783894" cy="1431161"/>
          </a:xfrm>
          <a:prstGeom prst="rect">
            <a:avLst/>
          </a:prstGeom>
        </p:spPr>
        <p:txBody>
          <a:bodyPr wrap="square">
            <a:spAutoFit/>
          </a:bodyPr>
          <a:lstStyle/>
          <a:p>
            <a:r>
              <a:rPr lang="en-US" dirty="0">
                <a:solidFill>
                  <a:schemeClr val="tx1">
                    <a:lumMod val="75000"/>
                    <a:lumOff val="25000"/>
                  </a:schemeClr>
                </a:solidFill>
                <a:latin typeface="Franklin Gothic Book" panose="020B0503020102020204" pitchFamily="34" charset="0"/>
              </a:rPr>
              <a:t>The information you entered will appear on the next page of the form. Please be sure that it is accurate before you continue. If at anytime you need to correct information, please use the form’s “Back” button rather than your browser back button.</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l="26335" t="16440" r="29794" b="48599"/>
          <a:stretch>
            <a:fillRect/>
          </a:stretch>
        </p:blipFill>
        <p:spPr bwMode="auto">
          <a:xfrm>
            <a:off x="1675911" y="1003618"/>
            <a:ext cx="5792178" cy="3670678"/>
          </a:xfrm>
          <a:prstGeom prst="rect">
            <a:avLst/>
          </a:prstGeom>
          <a:ln>
            <a:noFill/>
          </a:ln>
          <a:effectLst>
            <a:outerShdw blurRad="292100" dist="139700" dir="2700000" algn="tl" rotWithShape="0">
              <a:srgbClr val="333333">
                <a:alpha val="65000"/>
              </a:srgbClr>
            </a:outerShdw>
          </a:effectLst>
          <a:extLst/>
        </p:spPr>
      </p:pic>
      <p:sp>
        <p:nvSpPr>
          <p:cNvPr id="19" name="Rounded Rectangle 18"/>
          <p:cNvSpPr/>
          <p:nvPr/>
        </p:nvSpPr>
        <p:spPr>
          <a:xfrm>
            <a:off x="3199911" y="1689419"/>
            <a:ext cx="2971800" cy="11495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67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83847"/>
            <a:ext cx="6979814" cy="1800493"/>
          </a:xfrm>
          <a:prstGeom prst="rect">
            <a:avLst/>
          </a:prstGeom>
        </p:spPr>
        <p:txBody>
          <a:bodyPr wrap="square">
            <a:spAutoFit/>
          </a:bodyPr>
          <a:lstStyle/>
          <a:p>
            <a:r>
              <a:rPr lang="en-US" sz="2400" dirty="0" smtClean="0">
                <a:solidFill>
                  <a:schemeClr val="tx1">
                    <a:lumMod val="75000"/>
                    <a:lumOff val="25000"/>
                  </a:schemeClr>
                </a:solidFill>
                <a:latin typeface="Franklin Gothic Book" panose="020B0503020102020204" pitchFamily="34" charset="0"/>
              </a:rPr>
              <a:t>Select your organizational affiliation by clicking on the drop box arrow. Click on the correct organization from the drop down list, or click “other” if your organization is not listed.</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l="26335" t="16440" r="29794" b="48599"/>
          <a:stretch>
            <a:fillRect/>
          </a:stretch>
        </p:blipFill>
        <p:spPr bwMode="auto">
          <a:xfrm>
            <a:off x="1565670" y="865364"/>
            <a:ext cx="5792178" cy="3670678"/>
          </a:xfrm>
          <a:prstGeom prst="rect">
            <a:avLst/>
          </a:prstGeom>
          <a:ln>
            <a:noFill/>
          </a:ln>
          <a:effectLst>
            <a:outerShdw blurRad="292100" dist="139700" dir="2700000" algn="tl" rotWithShape="0">
              <a:srgbClr val="333333">
                <a:alpha val="65000"/>
              </a:srgbClr>
            </a:outerShdw>
          </a:effectLst>
          <a:extLst/>
        </p:spPr>
      </p:pic>
      <p:pic>
        <p:nvPicPr>
          <p:cNvPr id="12"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858" y="3941940"/>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l="48325" t="39401" r="40576" b="53217"/>
          <a:stretch>
            <a:fillRect/>
          </a:stretch>
        </p:blipFill>
        <p:spPr bwMode="auto">
          <a:xfrm>
            <a:off x="4485858" y="3283194"/>
            <a:ext cx="1268406" cy="6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7738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11111E-6 1.48739E-6 C 0.01823 -0.00255 0.03646 -0.00602 0.05486 -0.00764 C 0.06858 -0.01157 0.0816 -0.01966 0.09531 -0.02313 C 0.10243 -0.0273 0.11146 -0.02869 0.11823 -0.0347 C 0.12309 -0.03933 0.12674 -0.04557 0.13229 -0.04812 C 0.13559 -0.05321 0.14011 -0.05737 0.14427 -0.05968 C 0.14514 -0.06084 0.14636 -0.06223 0.14688 -0.06361 C 0.14931 -0.06986 0.14636 -0.0694 0.14931 -0.0694 " pathEditMode="relative" rAng="0" ptsTypes="fffffffA">
                                      <p:cBhvr>
                                        <p:cTn id="8" dur="1000" fill="hold"/>
                                        <p:tgtEl>
                                          <p:spTgt spid="12"/>
                                        </p:tgtEl>
                                        <p:attrNameLst>
                                          <p:attrName>ppt_x</p:attrName>
                                          <p:attrName>ppt_y</p:attrName>
                                        </p:attrNameLst>
                                      </p:cBhvr>
                                      <p:rCtr x="7465" y="-3493"/>
                                    </p:animMotion>
                                  </p:childTnLst>
                                </p:cTn>
                              </p:par>
                            </p:childTnLst>
                          </p:cTn>
                        </p:par>
                        <p:par>
                          <p:cTn id="9" fill="hold">
                            <p:stCondLst>
                              <p:cond delay="1000"/>
                            </p:stCondLst>
                            <p:childTnLst>
                              <p:par>
                                <p:cTn id="10" presetID="1" presetClass="entr" presetSubtype="0" fill="hold" nodeType="afterEffect">
                                  <p:stCondLst>
                                    <p:cond delay="25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6979814"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Selecting “other” will bring up an additional text box in which your organization may be entered. This is a required field. Clicking the “Continue” button will bring you to the next page of the form.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9" name="Picture 3" descr="C:\Users\waterse\AppData\Local\Microsoft\Windows\Temporary Internet Files\Content.IE5\GVNU3E10\Mouse-Cursor-Arow-Fix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901" y="3409463"/>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l="26335" t="16440" r="29794" b="48599"/>
          <a:stretch>
            <a:fillRect/>
          </a:stretch>
        </p:blipFill>
        <p:spPr bwMode="auto">
          <a:xfrm>
            <a:off x="1517073" y="909846"/>
            <a:ext cx="5792178" cy="3670678"/>
          </a:xfrm>
          <a:prstGeom prst="rect">
            <a:avLst/>
          </a:prstGeom>
          <a:ln>
            <a:noFill/>
          </a:ln>
          <a:effectLst>
            <a:outerShdw blurRad="292100" dist="139700" dir="2700000" algn="tl" rotWithShape="0">
              <a:srgbClr val="333333">
                <a:alpha val="65000"/>
              </a:srgbClr>
            </a:outerShdw>
          </a:effectLs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l="48325" t="39401" r="40576" b="53217"/>
          <a:stretch>
            <a:fillRect/>
          </a:stretch>
        </p:blipFill>
        <p:spPr bwMode="auto">
          <a:xfrm>
            <a:off x="4437261" y="3327676"/>
            <a:ext cx="1268406" cy="6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 name="Picture 3" descr="C:\Users\waterse\AppData\Local\Microsoft\Windows\Temporary Internet Files\Content.IE5\GVNU3E10\Mouse-Cursor-Arow-Fix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063" y="3500647"/>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574962" y="3432000"/>
            <a:ext cx="1676400" cy="230832"/>
          </a:xfrm>
          <a:prstGeom prst="rect">
            <a:avLst/>
          </a:prstGeom>
          <a:noFill/>
        </p:spPr>
        <p:txBody>
          <a:bodyPr wrap="square" rtlCol="0">
            <a:spAutoFit/>
          </a:bodyPr>
          <a:lstStyle/>
          <a:p>
            <a:r>
              <a:rPr lang="en-US" sz="900" dirty="0" smtClean="0"/>
              <a:t>My Organization</a:t>
            </a:r>
            <a:endParaRPr lang="en-US" sz="900" dirty="0"/>
          </a:p>
        </p:txBody>
      </p:sp>
    </p:spTree>
    <p:extLst>
      <p:ext uri="{BB962C8B-B14F-4D97-AF65-F5344CB8AC3E}">
        <p14:creationId xmlns:p14="http://schemas.microsoft.com/office/powerpoint/2010/main" val="33804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3.35184E-6 C -0.00052 0.00809 -0.00052 0.01665 -0.00139 0.02521 C -0.00208 0.03631 -0.00851 0.06107 -0.01406 0.06615 C -0.02066 0.07263 -0.03056 0.07865 -0.03767 0.08188 C -0.06424 0.0798 -0.07969 0.08119 -0.10295 0.06615 C -0.10747 0.06361 -0.11545 0.06338 -0.11858 0.0569 " pathEditMode="relative" rAng="0" ptsTypes="fffffA">
                                      <p:cBhvr>
                                        <p:cTn id="6" dur="1000" fill="hold"/>
                                        <p:tgtEl>
                                          <p:spTgt spid="19"/>
                                        </p:tgtEl>
                                        <p:attrNameLst>
                                          <p:attrName>ppt_x</p:attrName>
                                          <p:attrName>ppt_y</p:attrName>
                                        </p:attrNameLst>
                                      </p:cBhvr>
                                      <p:rCtr x="-5937" y="4094"/>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9"/>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2.77778E-7 3.35184E-6 C -0.00052 0.00809 -0.00052 0.01665 -0.00139 0.02521 C -0.00208 0.03631 -0.00851 0.06107 -0.01406 0.06615 C -0.02066 0.07263 -0.03056 0.07865 -0.03767 0.08188 C -0.06424 0.0798 -0.07969 0.08119 -0.10295 0.06615 C -0.10747 0.06361 -0.11545 0.06338 -0.11858 0.0569 " pathEditMode="relative" rAng="0" ptsTypes="fffffA">
                                      <p:cBhvr>
                                        <p:cTn id="11" dur="1000" fill="hold"/>
                                        <p:tgtEl>
                                          <p:spTgt spid="30"/>
                                        </p:tgtEl>
                                        <p:attrNameLst>
                                          <p:attrName>ppt_x</p:attrName>
                                          <p:attrName>ppt_y</p:attrName>
                                        </p:attrNameLst>
                                      </p:cBhvr>
                                      <p:rCtr x="-5937" y="4094"/>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iterate type="lt">
                                    <p:tmAbs val="30"/>
                                  </p:iterate>
                                  <p:childTnLst>
                                    <p:set>
                                      <p:cBhvr>
                                        <p:cTn id="17"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111972"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Next you will enter data to identify the study you wish to schedule a subject for. You may enter the PI name, CTSI project number, IRB number, IACUC number or a keyword from the project title.</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l="21530" t="17409" r="23451" b="36752"/>
          <a:stretch>
            <a:fillRect/>
          </a:stretch>
        </p:blipFill>
        <p:spPr bwMode="auto">
          <a:xfrm>
            <a:off x="1625139" y="834070"/>
            <a:ext cx="5792178" cy="3683158"/>
          </a:xfrm>
          <a:prstGeom prst="rect">
            <a:avLst/>
          </a:prstGeom>
          <a:ln>
            <a:noFill/>
          </a:ln>
          <a:effectLst>
            <a:outerShdw blurRad="292100" dist="139700" dir="2700000" algn="tl" rotWithShape="0">
              <a:srgbClr val="333333">
                <a:alpha val="65000"/>
              </a:srgbClr>
            </a:outerShdw>
          </a:effectLst>
          <a:extLst/>
        </p:spPr>
      </p:pic>
      <p:sp>
        <p:nvSpPr>
          <p:cNvPr id="24" name="Rectangle 23"/>
          <p:cNvSpPr/>
          <p:nvPr/>
        </p:nvSpPr>
        <p:spPr>
          <a:xfrm>
            <a:off x="4215939" y="2675649"/>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215939" y="2899486"/>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215939" y="3132849"/>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15939" y="3361449"/>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215939" y="3590049"/>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215939" y="3818649"/>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111972"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You may enter data in one field or several. Entering data in multiple fields such as PI first and last name may narrow down the number of selections available.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l="21530" t="17409" r="23451" b="36752"/>
          <a:stretch>
            <a:fillRect/>
          </a:stretch>
        </p:blipFill>
        <p:spPr bwMode="auto">
          <a:xfrm>
            <a:off x="1600200" y="828982"/>
            <a:ext cx="5792178" cy="3683158"/>
          </a:xfrm>
          <a:prstGeom prst="rect">
            <a:avLst/>
          </a:prstGeom>
          <a:ln>
            <a:noFill/>
          </a:ln>
          <a:effectLst>
            <a:outerShdw blurRad="292100" dist="139700" dir="2700000" algn="tl" rotWithShape="0">
              <a:srgbClr val="333333">
                <a:alpha val="65000"/>
              </a:srgbClr>
            </a:outerShdw>
          </a:effectLst>
          <a:extLst/>
        </p:spPr>
      </p:pic>
      <p:sp>
        <p:nvSpPr>
          <p:cNvPr id="19" name="Rectangle 18"/>
          <p:cNvSpPr/>
          <p:nvPr/>
        </p:nvSpPr>
        <p:spPr>
          <a:xfrm>
            <a:off x="4191000" y="2657783"/>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191000" y="2881620"/>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191000" y="3114983"/>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191000" y="3343583"/>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191000" y="3572183"/>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191000" y="3800783"/>
            <a:ext cx="1981200" cy="1524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419783"/>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376" y="2743908"/>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164531" y="2618567"/>
            <a:ext cx="1295400" cy="230832"/>
          </a:xfrm>
          <a:prstGeom prst="rect">
            <a:avLst/>
          </a:prstGeom>
          <a:noFill/>
        </p:spPr>
        <p:txBody>
          <a:bodyPr wrap="square" rtlCol="0">
            <a:spAutoFit/>
          </a:bodyPr>
          <a:lstStyle/>
          <a:p>
            <a:r>
              <a:rPr lang="en-US" sz="900" dirty="0" smtClean="0"/>
              <a:t>Stethoscope</a:t>
            </a:r>
            <a:endParaRPr lang="en-US" sz="900" dirty="0"/>
          </a:p>
        </p:txBody>
      </p:sp>
      <p:sp>
        <p:nvSpPr>
          <p:cNvPr id="36" name="TextBox 35"/>
          <p:cNvSpPr txBox="1"/>
          <p:nvPr/>
        </p:nvSpPr>
        <p:spPr>
          <a:xfrm>
            <a:off x="4164531" y="2835048"/>
            <a:ext cx="1219200" cy="230832"/>
          </a:xfrm>
          <a:prstGeom prst="rect">
            <a:avLst/>
          </a:prstGeom>
          <a:noFill/>
        </p:spPr>
        <p:txBody>
          <a:bodyPr wrap="square" rtlCol="0">
            <a:spAutoFit/>
          </a:bodyPr>
          <a:lstStyle/>
          <a:p>
            <a:r>
              <a:rPr lang="en-US" sz="900" dirty="0" smtClean="0"/>
              <a:t>Sally</a:t>
            </a:r>
            <a:endParaRPr lang="en-US" sz="900" dirty="0"/>
          </a:p>
        </p:txBody>
      </p:sp>
      <p:pic>
        <p:nvPicPr>
          <p:cNvPr id="3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3837" t="46402" r="33283" b="50050"/>
          <a:stretch/>
        </p:blipFill>
        <p:spPr bwMode="auto">
          <a:xfrm>
            <a:off x="6020778" y="4199266"/>
            <a:ext cx="1371600" cy="300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8"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293" y="2971155"/>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25000" decel="25000" fill="hold" nodeType="afterEffect">
                                  <p:stCondLst>
                                    <p:cond delay="0"/>
                                  </p:stCondLst>
                                  <p:childTnLst>
                                    <p:animMotion origin="layout" path="M 8.33333E-7 1.51284E-6 C -0.00121 -0.00972 -0.00312 -0.02244 -0.00955 -0.02799 C -0.01597 -0.04095 -0.02344 -0.04488 -0.03264 -0.05321 C -0.03837 -0.0583 -0.04323 -0.06454 -0.04948 -0.06871 C -0.05017 -0.0701 -0.05052 -0.07195 -0.05156 -0.07287 C -0.05243 -0.0738 -0.05382 -0.07356 -0.05486 -0.07426 C -0.05937 -0.0775 -0.06267 -0.08328 -0.06736 -0.08536 C -0.07118 -0.08883 -0.07587 -0.09138 -0.08003 -0.09392 C -0.08212 -0.09508 -0.08646 -0.0967 -0.08646 -0.0967 C -0.09045 -0.10017 -0.09462 -0.10179 -0.09896 -0.10364 C -0.10208 -0.10502 -0.10521 -0.1078 -0.10851 -0.10942 C -0.12049 -0.11497 -0.13264 -0.11752 -0.14531 -0.11914 C -0.16493 -0.12561 -0.18559 -0.12099 -0.20538 -0.11775 C -0.21128 -0.1152 -0.21528 -0.11358 -0.22118 -0.1122 C -0.22674 -0.10965 -0.23246 -0.10757 -0.23802 -0.10502 C -0.24028 -0.1041 -0.24427 -0.10086 -0.24427 -0.10086 " pathEditMode="relative" ptsTypes="fffffffffffffffA">
                                      <p:cBhvr>
                                        <p:cTn id="6" dur="1000" fill="hold"/>
                                        <p:tgtEl>
                                          <p:spTgt spid="33"/>
                                        </p:tgtEl>
                                        <p:attrNameLst>
                                          <p:attrName>ppt_x</p:attrName>
                                          <p:attrName>ppt_y</p:attrName>
                                        </p:attrNameLst>
                                      </p:cBhvr>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33"/>
                                        </p:tgtEl>
                                        <p:attrNameLst>
                                          <p:attrName>style.visibility</p:attrName>
                                        </p:attrNameLst>
                                      </p:cBhvr>
                                      <p:to>
                                        <p:strVal val="hidden"/>
                                      </p:to>
                                    </p:set>
                                  </p:childTnLst>
                                </p:cTn>
                              </p:par>
                              <p:par>
                                <p:cTn id="10" presetID="1" presetClass="entr" presetSubtype="0" fill="hold" grpId="0" nodeType="withEffect">
                                  <p:stCondLst>
                                    <p:cond delay="0"/>
                                  </p:stCondLst>
                                  <p:iterate type="lt">
                                    <p:tmAbs val="50"/>
                                  </p:iterate>
                                  <p:childTnLst>
                                    <p:set>
                                      <p:cBhvr>
                                        <p:cTn id="11" dur="1" fill="hold">
                                          <p:stCondLst>
                                            <p:cond delay="0"/>
                                          </p:stCondLst>
                                        </p:cTn>
                                        <p:tgtEl>
                                          <p:spTgt spid="3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par>
                                <p:cTn id="14" presetID="0" presetClass="path" presetSubtype="0" accel="50000" decel="50000" fill="hold" nodeType="withEffect">
                                  <p:stCondLst>
                                    <p:cond delay="0"/>
                                  </p:stCondLst>
                                  <p:childTnLst>
                                    <p:animMotion origin="layout" path="M 1.94444E-6 1.32084E-6 C -0.00659 0.00301 -0.0059 0.00301 -0.01059 0.00856 C -0.01337 0.01943 -0.0092 0.02892 -0.00208 0.03378 " pathEditMode="relative" ptsTypes="ffA">
                                      <p:cBhvr>
                                        <p:cTn id="15" dur="500" fill="hold"/>
                                        <p:tgtEl>
                                          <p:spTgt spid="34"/>
                                        </p:tgtEl>
                                        <p:attrNameLst>
                                          <p:attrName>ppt_x</p:attrName>
                                          <p:attrName>ppt_y</p:attrName>
                                        </p:attrNameLst>
                                      </p:cBhvr>
                                    </p:animMotion>
                                  </p:childTnLst>
                                </p:cTn>
                              </p:par>
                            </p:childTnLst>
                          </p:cTn>
                        </p:par>
                        <p:par>
                          <p:cTn id="16" fill="hold">
                            <p:stCondLst>
                              <p:cond delay="1501"/>
                            </p:stCondLst>
                            <p:childTnLst>
                              <p:par>
                                <p:cTn id="17" presetID="1" presetClass="entr" presetSubtype="0" fill="hold" grpId="0" nodeType="afterEffect">
                                  <p:stCondLst>
                                    <p:cond delay="0"/>
                                  </p:stCondLst>
                                  <p:iterate type="lt">
                                    <p:tmAbs val="50"/>
                                  </p:iterate>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1702"/>
                            </p:stCondLst>
                            <p:childTnLst>
                              <p:par>
                                <p:cTn id="20" presetID="1" presetClass="exit" presetSubtype="0" fill="hold" nodeType="afterEffect">
                                  <p:stCondLst>
                                    <p:cond delay="0"/>
                                  </p:stCondLst>
                                  <p:childTnLst>
                                    <p:set>
                                      <p:cBhvr>
                                        <p:cTn id="21" dur="1" fill="hold">
                                          <p:stCondLst>
                                            <p:cond delay="0"/>
                                          </p:stCondLst>
                                        </p:cTn>
                                        <p:tgtEl>
                                          <p:spTgt spid="34"/>
                                        </p:tgtEl>
                                        <p:attrNameLst>
                                          <p:attrName>style.visibility</p:attrName>
                                        </p:attrNameLst>
                                      </p:cBhvr>
                                      <p:to>
                                        <p:strVal val="hidden"/>
                                      </p:to>
                                    </p:set>
                                  </p:childTnLst>
                                </p:cTn>
                              </p:par>
                            </p:childTnLst>
                          </p:cTn>
                        </p:par>
                        <p:par>
                          <p:cTn id="22" fill="hold">
                            <p:stCondLst>
                              <p:cond delay="1702"/>
                            </p:stCondLst>
                            <p:childTnLst>
                              <p:par>
                                <p:cTn id="23" presetID="1" presetClass="exit" presetSubtype="0" fill="hold" nodeType="after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par>
                          <p:cTn id="25" fill="hold">
                            <p:stCondLst>
                              <p:cond delay="1702"/>
                            </p:stCondLst>
                            <p:childTnLst>
                              <p:par>
                                <p:cTn id="26" presetID="1"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0" presetClass="path" presetSubtype="0" accel="50000" decel="50000" fill="hold" nodeType="withEffect">
                                  <p:stCondLst>
                                    <p:cond delay="0"/>
                                  </p:stCondLst>
                                  <p:childTnLst>
                                    <p:animMotion origin="layout" path="M -7.22222E-6 5.65811E-6 C 0.00329 0.01111 0.01319 0.01874 0.02013 0.02522 C 0.02395 0.03285 0.02013 0.02684 0.02742 0.03239 C 0.03367 0.03725 0.03853 0.04396 0.04531 0.04766 C 0.04999 0.0539 0.05381 0.05622 0.06006 0.06038 C 0.06701 0.06501 0.07343 0.07172 0.08003 0.07727 C 0.08315 0.07981 0.08662 0.08143 0.08958 0.08421 C 0.09635 0.09068 0.10329 0.09971 0.11162 0.10248 C 0.1151 0.10711 0.11805 0.10803 0.12222 0.11081 C 0.1276 0.11428 0.13315 0.11937 0.13801 0.12353 C 0.14826 0.13232 0.15833 0.14134 0.16857 0.15013 C 0.17274 0.1536 0.17812 0.15592 0.18211 0.15985 C 0.18333 0.16101 0.18419 0.16309 0.18541 0.16424 C 0.19374 0.17188 0.20503 0.17535 0.21475 0.17951 C 0.21787 0.1809 0.22117 0.18229 0.2243 0.18368 C 0.22534 0.18414 0.22742 0.18506 0.22742 0.18506 C 0.23003 0.18876 0.22847 0.18807 0.23159 0.18807 " pathEditMode="relative" ptsTypes="ffffffffffffffffA">
                                      <p:cBhvr>
                                        <p:cTn id="29" dur="1000" fill="hold"/>
                                        <p:tgtEl>
                                          <p:spTgt spid="38"/>
                                        </p:tgtEl>
                                        <p:attrNameLst>
                                          <p:attrName>ppt_x</p:attrName>
                                          <p:attrName>ppt_y</p:attrName>
                                        </p:attrNameLst>
                                      </p:cBhvr>
                                    </p:animMotion>
                                  </p:childTnLst>
                                </p:cTn>
                              </p:par>
                            </p:childTnLst>
                          </p:cTn>
                        </p:par>
                        <p:par>
                          <p:cTn id="30" fill="hold">
                            <p:stCondLst>
                              <p:cond delay="2702"/>
                            </p:stCondLst>
                            <p:childTnLst>
                              <p:par>
                                <p:cTn id="31" presetID="1"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028844"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Searching by name or keyword may result in multiple results. Click on the project you are scheduling the subject for. Click continue to accept the selection and progress to the next screen.</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53" t="16152" r="23528" b="43654"/>
          <a:stretch/>
        </p:blipFill>
        <p:spPr bwMode="auto">
          <a:xfrm>
            <a:off x="1405288" y="853859"/>
            <a:ext cx="6333423" cy="3685116"/>
          </a:xfrm>
          <a:prstGeom prst="rect">
            <a:avLst/>
          </a:prstGeom>
          <a:ln>
            <a:noFill/>
          </a:ln>
          <a:effectLst>
            <a:outerShdw blurRad="292100" dist="139700" dir="2700000" algn="tl" rotWithShape="0">
              <a:srgbClr val="333333">
                <a:alpha val="65000"/>
              </a:srgbClr>
            </a:outerShdw>
          </a:effectLs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1461598" y="2727448"/>
            <a:ext cx="204787" cy="2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7711" y="4068698"/>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6175" t="38918" r="31585" b="57861"/>
          <a:stretch/>
        </p:blipFill>
        <p:spPr bwMode="auto">
          <a:xfrm>
            <a:off x="6272951" y="4062281"/>
            <a:ext cx="1437686" cy="30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730" y="2892503"/>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40000" decel="60000" fill="hold" nodeType="withEffect">
                                  <p:stCondLst>
                                    <p:cond delay="1000"/>
                                  </p:stCondLst>
                                  <p:childTnLst>
                                    <p:animMotion origin="layout" path="M 2.22222E-6 -3.85149E-6 C -0.0125 -0.00046 -0.02483 -0.00023 -0.03715 -0.00138 C -0.05452 -0.003 -0.0717 -0.01156 -0.08872 -0.01596 C -0.09636 -0.02174 -0.10486 -0.02683 -0.11354 -0.0303 C -0.11632 -0.03261 -0.11997 -0.03308 -0.12275 -0.03562 C -0.129 -0.04071 -0.13646 -0.04441 -0.14323 -0.04857 C -0.1507 -0.05297 -0.15834 -0.06014 -0.16615 -0.06268 C -0.17049 -0.06639 -0.17552 -0.06916 -0.18056 -0.07078 C -0.18403 -0.07379 -0.18785 -0.07448 -0.19184 -0.07726 C -0.19965 -0.08281 -0.20816 -0.0879 -0.21667 -0.0916 C -0.22118 -0.09599 -0.22604 -0.09808 -0.23108 -0.10178 C -0.23993 -0.10849 -0.23403 -0.10571 -0.24028 -0.10849 C -0.24479 -0.11473 -0.23941 -0.10825 -0.24549 -0.11242 C -0.25382 -0.11843 -0.24479 -0.11496 -0.25573 -0.12144 C -0.25903 -0.12329 -0.26285 -0.1256 -0.26615 -0.12792 C -0.27552 -0.13486 -0.28368 -0.14342 -0.29393 -0.14758 C -0.29497 -0.14827 -0.29601 -0.14943 -0.29705 -0.15012 C -0.29809 -0.15082 -0.29931 -0.15082 -0.30018 -0.15151 C -0.30087 -0.15197 -0.30122 -0.15359 -0.30209 -0.15429 C -0.30417 -0.15544 -0.30851 -0.1566 -0.30851 -0.15637 C -0.31111 -0.15914 -0.31459 -0.16146 -0.31754 -0.16308 C -0.31962 -0.16423 -0.32379 -0.16585 -0.32379 -0.16562 C -0.32587 -0.1684 -0.33212 -0.17094 -0.33212 -0.17071 C -0.33281 -0.17187 -0.33403 -0.17349 -0.33403 -0.17349 " pathEditMode="relative" rAng="0" ptsTypes="fffffffffffffffffffffffA">
                                      <p:cBhvr>
                                        <p:cTn id="6" dur="1000" fill="hold"/>
                                        <p:tgtEl>
                                          <p:spTgt spid="25"/>
                                        </p:tgtEl>
                                        <p:attrNameLst>
                                          <p:attrName>ppt_x</p:attrName>
                                          <p:attrName>ppt_y</p:attrName>
                                        </p:attrNameLst>
                                      </p:cBhvr>
                                      <p:rCtr x="-16701" y="-8675"/>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2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11111E-6 -7.73768E-6 C 0.00191 0.00809 0.00469 0.01063 0.00955 0.01688 C 0.01094 0.01873 0.0125 0.02035 0.01371 0.02243 C 0.01476 0.02428 0.01562 0.02659 0.01684 0.02821 C 0.0217 0.03492 0.0283 0.04001 0.03368 0.04626 C 0.03733 0.05042 0.03941 0.05412 0.04427 0.0562 C 0.05608 0.068 0.06892 0.07818 0.08108 0.08975 C 0.08524 0.09368 0.08854 0.09877 0.09271 0.10247 C 0.10486 0.11288 0.08455 0.0909 0.10625 0.11357 C 0.11285 0.12051 0.12153 0.13115 0.12951 0.13462 C 0.13542 0.14318 0.12743 0.13254 0.13472 0.13902 C 0.13594 0.14017 0.13663 0.14202 0.13785 0.14318 C 0.13924 0.1448 0.14062 0.14596 0.14219 0.14734 C 0.14792 0.15243 0.15417 0.15567 0.16007 0.16007 C 0.16649 0.16492 0.1717 0.17024 0.17899 0.17256 C 0.18437 0.17672 0.18767 0.17788 0.19375 0.1795 C 0.19757 0.18482 0.19427 0.18158 0.20208 0.18389 C 0.20885 0.18597 0.21458 0.18921 0.22101 0.19222 C 0.23837 0.20078 0.25746 0.20656 0.27587 0.21049 C 0.28038 0.21142 0.28472 0.2142 0.28941 0.21466 C 0.29826 0.21558 0.30694 0.21558 0.3158 0.21605 C 0.36406 0.22414 0.41927 0.2179 0.46424 0.21743 C 0.47465 0.21535 0.48455 0.21373 0.49479 0.21049 C 0.50538 0.20101 0.5224 0.19823 0.53472 0.19638 C 0.54149 0.1943 0.54809 0.19176 0.55469 0.18944 C 0.55573 0.18852 0.55677 0.18736 0.55781 0.18667 C 0.55885 0.18597 0.56111 0.18528 0.56111 0.18528 " pathEditMode="relative" ptsTypes="ffffffffffffffffffffffffffA">
                                      <p:cBhvr>
                                        <p:cTn id="19" dur="1500" fill="hold"/>
                                        <p:tgtEl>
                                          <p:spTgt spid="27"/>
                                        </p:tgtEl>
                                        <p:attrNameLst>
                                          <p:attrName>ppt_x</p:attrName>
                                          <p:attrName>ppt_y</p:attrName>
                                        </p:attrNameLst>
                                      </p:cBhvr>
                                    </p:animMotion>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028844"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If there are too many search results, click “Back” to return to the previous screen and modify the search criteria.</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53" t="16152" r="23528" b="43654"/>
          <a:stretch/>
        </p:blipFill>
        <p:spPr bwMode="auto">
          <a:xfrm>
            <a:off x="1405288" y="828003"/>
            <a:ext cx="6333423" cy="3685116"/>
          </a:xfrm>
          <a:prstGeom prst="rect">
            <a:avLst/>
          </a:prstGeom>
          <a:ln>
            <a:noFill/>
          </a:ln>
          <a:effectLst>
            <a:outerShdw blurRad="292100" dist="139700" dir="2700000" algn="tl" rotWithShape="0">
              <a:srgbClr val="333333">
                <a:alpha val="65000"/>
              </a:srgbClr>
            </a:outerShdw>
          </a:effectLs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1461598" y="2701592"/>
            <a:ext cx="204787" cy="2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6175" t="38918" r="31585" b="57861"/>
          <a:stretch/>
        </p:blipFill>
        <p:spPr bwMode="auto">
          <a:xfrm>
            <a:off x="6272951" y="4036425"/>
            <a:ext cx="1437686" cy="30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1654" t="58574" r="65300" b="37138"/>
          <a:stretch/>
        </p:blipFill>
        <p:spPr bwMode="auto">
          <a:xfrm>
            <a:off x="1410903" y="3990054"/>
            <a:ext cx="1505865" cy="39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descr="C:\Users\waterse\AppData\Local\Microsoft\Windows\Temporary Internet Files\Content.IE5\GVNU3E10\Mouse-Cursor-Arow-Fixed[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7673" y="4166667"/>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0" presetClass="path" presetSubtype="0" accel="50000" decel="50000" fill="hold" nodeType="withEffect">
                                  <p:stCondLst>
                                    <p:cond delay="750"/>
                                  </p:stCondLst>
                                  <p:childTnLst>
                                    <p:animMotion origin="layout" path="M -3.61111E-6 0.00393 C -0.00937 0.00786 -0.01458 0.0222 -0.02413 0.02544 C -0.02795 0.02822 -0.03073 0.03146 -0.03489 0.03331 C -0.03889 0.03701 -0.04218 0.03816 -0.04618 0.04117 C -0.0526 0.04603 -0.05659 0.04996 -0.06406 0.05204 C -0.07257 0.06014 -0.08385 0.0606 -0.0934 0.06546 C -0.10416 0.07078 -0.11562 0.07795 -0.12691 0.08142 C -0.14079 0.08582 -0.15486 0.08605 -0.16892 0.08836 C -0.21857 0.08767 -0.25868 0.08651 -0.3052 0.08003 C -0.31267 0.07795 -0.31961 0.0761 -0.32725 0.07471 C -0.3368 0.07078 -0.34652 0.06777 -0.35659 0.06546 C -0.36614 0.06083 -0.37725 0.05459 -0.38698 0.05204 C -0.39132 0.04834 -0.39652 0.04696 -0.40173 0.04534 C -0.40486 0.04094 -0.40902 0.04025 -0.41336 0.03863 C -0.41632 0.03747 -0.41909 0.03539 -0.4217 0.03331 C -0.42274 0.03238 -0.42361 0.03123 -0.42482 0.03076 C -0.43142 0.02683 -0.43871 0.02267 -0.44583 0.01989 C -0.45 0.01457 -0.45816 0.00948 -0.46371 0.00671 C -0.46579 0.00555 -0.46823 0.00555 -0.46996 0.00393 C -0.47204 0.00208 -0.47413 0.00023 -0.47621 -0.00162 C -0.47708 -0.00255 -0.47934 -0.00278 -0.47934 -0.00278 " pathEditMode="relative" rAng="0" ptsTypes="ffffffffffffffffffffA">
                                      <p:cBhvr>
                                        <p:cTn id="11" dur="1500" fill="hold"/>
                                        <p:tgtEl>
                                          <p:spTgt spid="22"/>
                                        </p:tgtEl>
                                        <p:attrNameLst>
                                          <p:attrName>ppt_x</p:attrName>
                                          <p:attrName>ppt_y</p:attrName>
                                        </p:attrNameLst>
                                      </p:cBhvr>
                                      <p:rCtr x="-23976" y="3886"/>
                                    </p:animMotion>
                                  </p:childTnLst>
                                </p:cTn>
                              </p:par>
                              <p:par>
                                <p:cTn id="12" presetID="1" presetClass="exit" presetSubtype="0" fill="hold" nodeType="withEffect">
                                  <p:stCondLst>
                                    <p:cond delay="1000"/>
                                  </p:stCondLst>
                                  <p:childTnLst>
                                    <p:set>
                                      <p:cBhvr>
                                        <p:cTn id="13" dur="1" fill="hold">
                                          <p:stCondLst>
                                            <p:cond delay="0"/>
                                          </p:stCondLst>
                                        </p:cTn>
                                        <p:tgtEl>
                                          <p:spTgt spid="19"/>
                                        </p:tgtEl>
                                        <p:attrNameLst>
                                          <p:attrName>style.visibility</p:attrName>
                                        </p:attrNameLst>
                                      </p:cBhvr>
                                      <p:to>
                                        <p:strVal val="hidden"/>
                                      </p:to>
                                    </p:set>
                                  </p:childTnLst>
                                </p:cTn>
                              </p:par>
                            </p:childTnLst>
                          </p:cTn>
                        </p:par>
                        <p:par>
                          <p:cTn id="14" fill="hold">
                            <p:stCondLst>
                              <p:cond delay="225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028844"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Please note: You must select an approved protocol. You will not be able to schedule an appointment for a protocol that has not been approved or has expired.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53" t="16152" r="23528" b="43654"/>
          <a:stretch/>
        </p:blipFill>
        <p:spPr bwMode="auto">
          <a:xfrm>
            <a:off x="1405288" y="842720"/>
            <a:ext cx="6333423" cy="3685116"/>
          </a:xfrm>
          <a:prstGeom prst="rect">
            <a:avLst/>
          </a:prstGeom>
          <a:ln>
            <a:noFill/>
          </a:ln>
          <a:effectLst>
            <a:outerShdw blurRad="292100" dist="139700" dir="2700000" algn="tl" rotWithShape="0">
              <a:srgbClr val="333333">
                <a:alpha val="65000"/>
              </a:srgbClr>
            </a:outerShdw>
          </a:effectLst>
          <a:extLst/>
        </p:spPr>
      </p:pic>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1461598" y="2716309"/>
            <a:ext cx="204787" cy="2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1711" y="4181384"/>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028844" cy="1061829"/>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the resource or service type that applies to the visit you wish to schedule.</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22129" y="809600"/>
            <a:ext cx="7299742" cy="365497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6740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r="54864"/>
          <a:stretch/>
        </p:blipFill>
        <p:spPr>
          <a:xfrm>
            <a:off x="-1" y="-27343"/>
            <a:ext cx="4572001" cy="675299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668" y="1861617"/>
            <a:ext cx="1937645" cy="429352"/>
          </a:xfrm>
          <a:prstGeom prst="rect">
            <a:avLst/>
          </a:prstGeom>
        </p:spPr>
      </p:pic>
      <p:sp>
        <p:nvSpPr>
          <p:cNvPr id="4" name="TextBox 3"/>
          <p:cNvSpPr txBox="1"/>
          <p:nvPr/>
        </p:nvSpPr>
        <p:spPr>
          <a:xfrm>
            <a:off x="4572000" y="1183061"/>
            <a:ext cx="4572000" cy="300082"/>
          </a:xfrm>
          <a:prstGeom prst="rect">
            <a:avLst/>
          </a:prstGeom>
          <a:solidFill>
            <a:schemeClr val="bg1"/>
          </a:solidFill>
        </p:spPr>
        <p:txBody>
          <a:bodyPr wrap="square" rtlCol="0">
            <a:spAutoFit/>
          </a:bodyPr>
          <a:lstStyle/>
          <a:p>
            <a:endParaRPr lang="en-US" sz="1350" dirty="0"/>
          </a:p>
        </p:txBody>
      </p:sp>
      <p:sp>
        <p:nvSpPr>
          <p:cNvPr id="5" name="TextBox 4"/>
          <p:cNvSpPr txBox="1"/>
          <p:nvPr/>
        </p:nvSpPr>
        <p:spPr>
          <a:xfrm>
            <a:off x="4656819" y="899260"/>
            <a:ext cx="4493941" cy="5509200"/>
          </a:xfrm>
          <a:prstGeom prst="rect">
            <a:avLst/>
          </a:prstGeom>
          <a:noFill/>
        </p:spPr>
        <p:txBody>
          <a:bodyPr wrap="square" rtlCol="0">
            <a:spAutoFit/>
          </a:bodyPr>
          <a:lstStyle/>
          <a:p>
            <a:r>
              <a:rPr lang="en-US" sz="3200" dirty="0">
                <a:solidFill>
                  <a:srgbClr val="003568"/>
                </a:solidFill>
                <a:latin typeface="Franklin Gothic Book" panose="020B0503020102020204" pitchFamily="34" charset="0"/>
              </a:rPr>
              <a:t>This module is designed to instruct research study investigators, coordinators and other staff how to request a scheduled admission of a study participant to the CRC using the </a:t>
            </a:r>
            <a:r>
              <a:rPr lang="en-US" sz="3200" dirty="0" err="1">
                <a:solidFill>
                  <a:srgbClr val="003568"/>
                </a:solidFill>
                <a:latin typeface="Franklin Gothic Book" panose="020B0503020102020204" pitchFamily="34" charset="0"/>
              </a:rPr>
              <a:t>WebCAMP</a:t>
            </a:r>
            <a:r>
              <a:rPr lang="en-US" sz="3200" dirty="0">
                <a:solidFill>
                  <a:srgbClr val="003568"/>
                </a:solidFill>
                <a:latin typeface="Franklin Gothic Book" panose="020B0503020102020204" pitchFamily="34" charset="0"/>
              </a:rPr>
              <a:t> Research Management System.</a:t>
            </a:r>
          </a:p>
          <a:p>
            <a:pPr>
              <a:buClr>
                <a:srgbClr val="FAB519"/>
              </a:buClr>
            </a:pPr>
            <a:endParaRPr lang="en-US" sz="3200" dirty="0">
              <a:solidFill>
                <a:schemeClr val="tx1">
                  <a:lumMod val="75000"/>
                  <a:lumOff val="25000"/>
                </a:schemeClr>
              </a:solidFill>
              <a:latin typeface="Franklin Gothic Book" panose="020B0503020102020204" pitchFamily="34" charset="0"/>
            </a:endParaRPr>
          </a:p>
        </p:txBody>
      </p:sp>
      <p:sp>
        <p:nvSpPr>
          <p:cNvPr id="12" name="Rectangle 11"/>
          <p:cNvSpPr/>
          <p:nvPr/>
        </p:nvSpPr>
        <p:spPr>
          <a:xfrm>
            <a:off x="4572000" y="0"/>
            <a:ext cx="4572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Rectangle 17"/>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21" name="TextBox 20"/>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3" name="Rectangle 22"/>
          <p:cNvSpPr/>
          <p:nvPr/>
        </p:nvSpPr>
        <p:spPr>
          <a:xfrm>
            <a:off x="-17587" y="-27343"/>
            <a:ext cx="4589587" cy="6559532"/>
          </a:xfrm>
          <a:prstGeom prst="rect">
            <a:avLst/>
          </a:prstGeom>
          <a:solidFill>
            <a:srgbClr val="003D7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p:cNvSpPr/>
          <p:nvPr/>
        </p:nvSpPr>
        <p:spPr>
          <a:xfrm>
            <a:off x="549485" y="2902529"/>
            <a:ext cx="3557847" cy="669414"/>
          </a:xfrm>
          <a:prstGeom prst="rect">
            <a:avLst/>
          </a:prstGeom>
        </p:spPr>
        <p:txBody>
          <a:bodyPr wrap="square">
            <a:spAutoFit/>
          </a:bodyPr>
          <a:lstStyle/>
          <a:p>
            <a:pPr algn="ctr" defTabSz="342900" fontAlgn="base">
              <a:spcBef>
                <a:spcPct val="0"/>
              </a:spcBef>
              <a:spcAft>
                <a:spcPct val="0"/>
              </a:spcAft>
              <a:defRPr/>
            </a:pPr>
            <a:r>
              <a:rPr lang="en-US" altLang="en-US" sz="375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INTRODUCTION</a:t>
            </a:r>
            <a:endParaRPr lang="en-US" altLang="en-US" sz="375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sp>
        <p:nvSpPr>
          <p:cNvPr id="17" name="Rectangle 16"/>
          <p:cNvSpPr/>
          <p:nvPr/>
        </p:nvSpPr>
        <p:spPr>
          <a:xfrm>
            <a:off x="549486" y="2820612"/>
            <a:ext cx="3557847" cy="833248"/>
          </a:xfrm>
          <a:prstGeom prst="rect">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6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192443" y="4799715"/>
            <a:ext cx="7028844"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a:t>
            </a:r>
            <a:r>
              <a:rPr lang="en-US" sz="2400" b="1" u="sng" dirty="0">
                <a:solidFill>
                  <a:schemeClr val="tx1">
                    <a:lumMod val="75000"/>
                    <a:lumOff val="25000"/>
                  </a:schemeClr>
                </a:solidFill>
                <a:latin typeface="Franklin Gothic Book" panose="020B0503020102020204" pitchFamily="34" charset="0"/>
              </a:rPr>
              <a:t>CTRB: CRC Outpatient visit </a:t>
            </a:r>
            <a:r>
              <a:rPr lang="en-US" sz="2400" dirty="0">
                <a:solidFill>
                  <a:schemeClr val="tx1">
                    <a:lumMod val="75000"/>
                    <a:lumOff val="25000"/>
                  </a:schemeClr>
                </a:solidFill>
                <a:latin typeface="Franklin Gothic Book" panose="020B0503020102020204" pitchFamily="34" charset="0"/>
              </a:rPr>
              <a:t>to schedule a room in the CRC including supplies, equipment and staffing resources.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21545" y="809415"/>
            <a:ext cx="7299742" cy="3654977"/>
          </a:xfrm>
          <a:prstGeom prst="rect">
            <a:avLst/>
          </a:prstGeom>
          <a:ln>
            <a:noFill/>
          </a:ln>
          <a:effectLst>
            <a:outerShdw blurRad="292100" dist="139700" dir="2700000" algn="tl" rotWithShape="0">
              <a:srgbClr val="333333">
                <a:alpha val="65000"/>
              </a:srgbClr>
            </a:outerShdw>
          </a:effectLs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15642" y="2822639"/>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8654" y="3643254"/>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27778E-6 -7.35369E-6 C 0.00991 0.00323 0.03039 0.00416 0.03039 0.00416 C 0.06477 0.00346 0.09688 0.0037 0.13039 -0.00278 C 0.13977 -0.00671 0.14966 -0.01018 0.15886 -0.0155 C 0.16494 -0.01921 0.17015 -0.02453 0.17675 -0.02661 C 0.18178 -0.03147 0.19168 -0.03655 0.19775 -0.03933 C 0.20105 -0.04349 0.20522 -0.04442 0.20938 -0.04627 C 0.21181 -0.04743 0.21372 -0.0502 0.21581 -0.05205 C 0.21754 -0.05367 0.22015 -0.05321 0.22206 -0.05483 C 0.22414 -0.05668 0.22605 -0.05899 0.22831 -0.06038 C 0.2297 -0.06131 0.23126 -0.062 0.23265 -0.06316 C 0.23803 -0.06732 0.24237 -0.07333 0.24827 -0.07588 C 0.25192 -0.08027 0.25643 -0.0812 0.26095 -0.08282 C 0.26598 -0.08721 0.27206 -0.09138 0.27779 -0.09392 C 0.28282 -0.09878 0.2797 -0.09647 0.28734 -0.09971 L 0.28734 -0.09971 C 0.29081 -0.10271 0.28925 -0.10248 0.2915 -0.10248 " pathEditMode="relative" ptsTypes="ffffffffffffffFfA">
                                      <p:cBhvr>
                                        <p:cTn id="6" dur="1750" fill="hold"/>
                                        <p:tgtEl>
                                          <p:spTgt spid="14"/>
                                        </p:tgtEl>
                                        <p:attrNameLst>
                                          <p:attrName>ppt_x</p:attrName>
                                          <p:attrName>ppt_y</p:attrName>
                                        </p:attrNameLst>
                                      </p:cBhvr>
                                    </p:animMotion>
                                  </p:childTnLst>
                                </p:cTn>
                              </p:par>
                            </p:childTnLst>
                          </p:cTn>
                        </p:par>
                        <p:par>
                          <p:cTn id="7" fill="hold">
                            <p:stCondLst>
                              <p:cond delay="175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452793"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a:t>
            </a:r>
            <a:r>
              <a:rPr lang="en-US" sz="2400" b="1" u="sng" dirty="0">
                <a:solidFill>
                  <a:schemeClr val="tx1">
                    <a:lumMod val="75000"/>
                    <a:lumOff val="25000"/>
                  </a:schemeClr>
                </a:solidFill>
                <a:latin typeface="Franklin Gothic Book" panose="020B0503020102020204" pitchFamily="34" charset="0"/>
              </a:rPr>
              <a:t>CTRB: CRC Outpatient room use only </a:t>
            </a:r>
            <a:r>
              <a:rPr lang="en-US" sz="2400" dirty="0">
                <a:solidFill>
                  <a:schemeClr val="tx1">
                    <a:lumMod val="75000"/>
                    <a:lumOff val="25000"/>
                  </a:schemeClr>
                </a:solidFill>
                <a:latin typeface="Franklin Gothic Book" panose="020B0503020102020204" pitchFamily="34" charset="0"/>
              </a:rPr>
              <a:t>to schedule a room in the CRC without supplies, equipment or staffing resources.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22129" y="843425"/>
            <a:ext cx="7299742" cy="3654977"/>
          </a:xfrm>
          <a:prstGeom prst="rect">
            <a:avLst/>
          </a:prstGeom>
          <a:ln>
            <a:noFill/>
          </a:ln>
          <a:effectLst>
            <a:outerShdw blurRad="292100" dist="139700" dir="2700000" algn="tl" rotWithShape="0">
              <a:srgbClr val="333333">
                <a:alpha val="65000"/>
              </a:srgbClr>
            </a:outerShdw>
          </a:effectLs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16226" y="3067664"/>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526" y="2979867"/>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afterEffect">
                                  <p:stCondLst>
                                    <p:cond delay="0"/>
                                  </p:stCondLst>
                                  <p:childTnLst>
                                    <p:animMotion origin="layout" path="M 8.05556E-6 -7.92043E-6 C -0.00121 0.00462 -0.00312 0.00717 -0.0052 0.01133 C -0.00503 0.01341 -0.00451 0.02197 -0.00312 0.02521 C -0.00173 0.02845 0.00209 0.02822 0.00209 0.03099 " pathEditMode="relative" ptsTypes="fffA">
                                      <p:cBhvr>
                                        <p:cTn id="6" dur="750" fill="hold"/>
                                        <p:tgtEl>
                                          <p:spTgt spid="19"/>
                                        </p:tgtEl>
                                        <p:attrNameLst>
                                          <p:attrName>ppt_x</p:attrName>
                                          <p:attrName>ppt_y</p:attrName>
                                        </p:attrNameLst>
                                      </p:cBhvr>
                                    </p:animMotion>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452793" cy="1061829"/>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a:t>
            </a:r>
            <a:r>
              <a:rPr lang="en-US" sz="2400" b="1" u="sng" dirty="0">
                <a:solidFill>
                  <a:schemeClr val="tx1">
                    <a:lumMod val="75000"/>
                    <a:lumOff val="25000"/>
                  </a:schemeClr>
                </a:solidFill>
                <a:latin typeface="Franklin Gothic Book" panose="020B0503020102020204" pitchFamily="34" charset="0"/>
              </a:rPr>
              <a:t>CTRB: CRC Overnight visit </a:t>
            </a:r>
            <a:r>
              <a:rPr lang="en-US" sz="2400" dirty="0">
                <a:solidFill>
                  <a:schemeClr val="tx1">
                    <a:lumMod val="75000"/>
                    <a:lumOff val="25000"/>
                  </a:schemeClr>
                </a:solidFill>
                <a:latin typeface="Franklin Gothic Book" panose="020B0503020102020204" pitchFamily="34" charset="0"/>
              </a:rPr>
              <a:t>to schedule a room in the CRC for an overnight stay.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78202" y="854594"/>
            <a:ext cx="7299742" cy="3654977"/>
          </a:xfrm>
          <a:prstGeom prst="rect">
            <a:avLst/>
          </a:prstGeom>
          <a:ln>
            <a:noFill/>
          </a:ln>
          <a:effectLst>
            <a:outerShdw blurRad="292100" dist="139700" dir="2700000" algn="tl" rotWithShape="0">
              <a:srgbClr val="333333">
                <a:alpha val="65000"/>
              </a:srgbClr>
            </a:outerShdw>
          </a:effectLs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82174" y="3267286"/>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6474" y="3192893"/>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0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7 5.85473E-6 C -0.00348 0.00163 -0.00487 0.00417 -0.00834 0.00579 C -0.01007 0.0125 -0.01216 0.01944 -0.0073 0.02545 C 0.00104 0.0354 -0.00261 0.02684 -2.77778E-7 0.03378 " pathEditMode="relative" ptsTypes="fffA">
                                      <p:cBhvr>
                                        <p:cTn id="6" dur="750" fill="hold"/>
                                        <p:tgtEl>
                                          <p:spTgt spid="20"/>
                                        </p:tgtEl>
                                        <p:attrNameLst>
                                          <p:attrName>ppt_x</p:attrName>
                                          <p:attrName>ppt_y</p:attrName>
                                        </p:attrNameLst>
                                      </p:cBhvr>
                                    </p:animMotion>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452793"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a:t>
            </a:r>
            <a:r>
              <a:rPr lang="en-US" sz="2400" b="1" u="sng" dirty="0">
                <a:solidFill>
                  <a:schemeClr val="tx1">
                    <a:lumMod val="75000"/>
                    <a:lumOff val="25000"/>
                  </a:schemeClr>
                </a:solidFill>
                <a:latin typeface="Franklin Gothic Book" panose="020B0503020102020204" pitchFamily="34" charset="0"/>
              </a:rPr>
              <a:t>NUR: </a:t>
            </a:r>
            <a:r>
              <a:rPr lang="en-US" sz="2400" b="1" u="sng" dirty="0" err="1">
                <a:solidFill>
                  <a:schemeClr val="tx1">
                    <a:lumMod val="75000"/>
                    <a:lumOff val="25000"/>
                  </a:schemeClr>
                </a:solidFill>
                <a:latin typeface="Franklin Gothic Book" panose="020B0503020102020204" pitchFamily="34" charset="0"/>
              </a:rPr>
              <a:t>Scatterbed</a:t>
            </a:r>
            <a:r>
              <a:rPr lang="en-US" sz="2400" b="1" u="sng" dirty="0">
                <a:solidFill>
                  <a:schemeClr val="tx1">
                    <a:lumMod val="75000"/>
                    <a:lumOff val="25000"/>
                  </a:schemeClr>
                </a:solidFill>
                <a:latin typeface="Franklin Gothic Book" panose="020B0503020102020204" pitchFamily="34" charset="0"/>
              </a:rPr>
              <a:t> coverage </a:t>
            </a:r>
            <a:r>
              <a:rPr lang="en-US" sz="2400" dirty="0">
                <a:solidFill>
                  <a:schemeClr val="tx1">
                    <a:lumMod val="75000"/>
                    <a:lumOff val="25000"/>
                  </a:schemeClr>
                </a:solidFill>
                <a:latin typeface="Franklin Gothic Book" panose="020B0503020102020204" pitchFamily="34" charset="0"/>
              </a:rPr>
              <a:t>to request nursing services to be performed in a location other than the CRC.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22129" y="859167"/>
            <a:ext cx="7299742" cy="3654977"/>
          </a:xfrm>
          <a:prstGeom prst="rect">
            <a:avLst/>
          </a:prstGeom>
          <a:ln>
            <a:noFill/>
          </a:ln>
          <a:effectLst>
            <a:outerShdw blurRad="292100" dist="139700" dir="2700000" algn="tl" rotWithShape="0">
              <a:srgbClr val="333333">
                <a:alpha val="65000"/>
              </a:srgbClr>
            </a:outerShdw>
          </a:effectLs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14815" y="3468974"/>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762" y="3434528"/>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111E-6 -7.03704E-6 C -0.00243 0.00486 -0.00104 0.00324 -0.00364 0.00555 C -0.00503 0.01134 -0.00555 0.02036 -0.00208 0.02499 " pathEditMode="relative" ptsTypes="ffA">
                                      <p:cBhvr>
                                        <p:cTn id="6" dur="750" fill="hold"/>
                                        <p:tgtEl>
                                          <p:spTgt spid="19"/>
                                        </p:tgtEl>
                                        <p:attrNameLst>
                                          <p:attrName>ppt_x</p:attrName>
                                          <p:attrName>ppt_y</p:attrName>
                                        </p:attrNameLst>
                                      </p:cBhvr>
                                    </p:animMotion>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452793"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a:t>
            </a:r>
            <a:r>
              <a:rPr lang="en-US" sz="2400" b="1" u="sng" dirty="0">
                <a:solidFill>
                  <a:schemeClr val="tx1">
                    <a:lumMod val="75000"/>
                    <a:lumOff val="25000"/>
                  </a:schemeClr>
                </a:solidFill>
                <a:latin typeface="Franklin Gothic Book" panose="020B0503020102020204" pitchFamily="34" charset="0"/>
              </a:rPr>
              <a:t>STH: Shands Inpatient Visit</a:t>
            </a:r>
            <a:r>
              <a:rPr lang="en-US" sz="2400" dirty="0">
                <a:solidFill>
                  <a:schemeClr val="tx1">
                    <a:lumMod val="75000"/>
                    <a:lumOff val="25000"/>
                  </a:schemeClr>
                </a:solidFill>
                <a:latin typeface="Franklin Gothic Book" panose="020B0503020102020204" pitchFamily="34" charset="0"/>
              </a:rPr>
              <a:t> To request CRC services for participants that have been admitted to Shands Hospital for study related procedures.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22129" y="819677"/>
            <a:ext cx="7299742" cy="3654977"/>
          </a:xfrm>
          <a:prstGeom prst="rect">
            <a:avLst/>
          </a:prstGeom>
          <a:ln>
            <a:noFill/>
          </a:ln>
          <a:effectLst>
            <a:outerShdw blurRad="292100" dist="139700" dir="2700000" algn="tl" rotWithShape="0">
              <a:srgbClr val="333333">
                <a:alpha val="65000"/>
              </a:srgbClr>
            </a:outerShdw>
          </a:effectLs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14815" y="3642688"/>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227" y="3778038"/>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208 -0.02498 C -0.00035 -0.02012 0.00104 -0.02174 -0.00157 -0.01943 C -0.00296 -0.01365 -0.00348 -0.00463 4.72222E-6 -5.78302E-8 " pathEditMode="relative" rAng="0" ptsTypes="ffA">
                                      <p:cBhvr>
                                        <p:cTn id="6" dur="750" fill="hold"/>
                                        <p:tgtEl>
                                          <p:spTgt spid="20"/>
                                        </p:tgtEl>
                                        <p:attrNameLst>
                                          <p:attrName>ppt_x</p:attrName>
                                          <p:attrName>ppt_y</p:attrName>
                                        </p:attrNameLst>
                                      </p:cBhvr>
                                      <p:rCtr x="-278" y="1249"/>
                                    </p:animMotion>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452793" cy="1061829"/>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 “Continue” to accept the current selection and proceed to the next screen.</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712" t="16679" r="23191" b="47992"/>
          <a:stretch/>
        </p:blipFill>
        <p:spPr bwMode="auto">
          <a:xfrm>
            <a:off x="978202" y="838034"/>
            <a:ext cx="7299742" cy="3654977"/>
          </a:xfrm>
          <a:prstGeom prst="rect">
            <a:avLst/>
          </a:prstGeom>
          <a:ln>
            <a:noFill/>
          </a:ln>
          <a:effectLst>
            <a:outerShdw blurRad="292100" dist="139700" dir="2700000" algn="tl" rotWithShape="0">
              <a:srgbClr val="333333">
                <a:alpha val="65000"/>
              </a:srgbClr>
            </a:outerShdw>
          </a:effectLs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91" t="36820" r="76200" b="60863"/>
          <a:stretch/>
        </p:blipFill>
        <p:spPr bwMode="auto">
          <a:xfrm>
            <a:off x="4870887" y="3663246"/>
            <a:ext cx="228600" cy="24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waterse\AppData\Local\Microsoft\Windows\Temporary Internet Files\Content.IE5\GVNU3E10\Mouse-Cursor-Arow-Fix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6834" y="3818709"/>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1.63313E-6 C 0.00261 0.00301 0.00365 0.00671 0.00712 0.00925 C 0.01094 0.01226 0.01806 0.01804 0.02049 0.02197 C 0.02292 0.02591 0.02847 0.03308 0.03247 0.03585 C 0.03472 0.03747 0.0382 0.04002 0.03976 0.0414 C 0.0408 0.04256 0.0415 0.04395 0.04271 0.04464 C 0.04358 0.04511 0.04479 0.04511 0.04584 0.04534 C 0.05781 0.04996 0.0415 0.04418 0.05104 0.04858 C 0.0533 0.0495 0.05573 0.04996 0.05816 0.05089 C 0.06615 0.0576 0.08577 0.05829 0.0967 0.06037 C 0.10729 0.05991 0.11771 0.05945 0.12847 0.05945 " pathEditMode="relative" rAng="0" ptsTypes="ffffffffffA">
                                      <p:cBhvr>
                                        <p:cTn id="6" dur="1000" fill="hold"/>
                                        <p:tgtEl>
                                          <p:spTgt spid="19"/>
                                        </p:tgtEl>
                                        <p:attrNameLst>
                                          <p:attrName>ppt_x</p:attrName>
                                          <p:attrName>ppt_y</p:attrName>
                                        </p:attrNameLst>
                                      </p:cBhvr>
                                      <p:rCtr x="6424" y="30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On this screen the specific visit profile will be selected. Visit profiles are created when a study is registered with the CRC and are preloaded into the system. Click the down arrow next to the visit profile dropdown box.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497" t="15625" r="30883" b="49024"/>
          <a:stretch/>
        </p:blipFill>
        <p:spPr bwMode="auto">
          <a:xfrm>
            <a:off x="2025914" y="846743"/>
            <a:ext cx="5174599" cy="3670679"/>
          </a:xfrm>
          <a:prstGeom prst="rect">
            <a:avLst/>
          </a:prstGeom>
          <a:ln>
            <a:noFill/>
          </a:ln>
          <a:effectLst>
            <a:outerShdw blurRad="292100" dist="139700" dir="2700000" algn="tl" rotWithShape="0">
              <a:srgbClr val="333333">
                <a:alpha val="65000"/>
              </a:srgbClr>
            </a:outerShdw>
          </a:effectLst>
          <a:extLst/>
        </p:spPr>
      </p:pic>
      <p:pic>
        <p:nvPicPr>
          <p:cNvPr id="1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5325" y="4077925"/>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172" t="37598" r="45629" b="53125"/>
          <a:stretch/>
        </p:blipFill>
        <p:spPr bwMode="auto">
          <a:xfrm>
            <a:off x="3955411" y="3158890"/>
            <a:ext cx="1315603" cy="95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0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1500"/>
                            </p:stCondLst>
                            <p:childTnLst>
                              <p:par>
                                <p:cTn id="8" presetID="0" presetClass="path" presetSubtype="0" accel="50000" decel="50000" fill="hold" nodeType="afterEffect">
                                  <p:stCondLst>
                                    <p:cond delay="0"/>
                                  </p:stCondLst>
                                  <p:childTnLst>
                                    <p:animMotion origin="layout" path="M 6.11111E-6 -2.63706E-6 C 0.00678 -0.00046 0.01337 -0.00069 0.02015 -0.00139 C 0.02536 -0.00208 0.02918 -0.00578 0.03369 -0.00833 C 0.0382 -0.01087 0.04532 -0.01157 0.04949 -0.01527 C 0.05365 -0.01897 0.0514 -0.01758 0.05591 -0.01943 C 0.05956 -0.02452 0.05695 -0.02198 0.06424 -0.02521 C 0.06824 -0.02706 0.06649 -0.02822 0.06962 -0.03077 C 0.07049 -0.03146 0.07171 -0.03146 0.07275 -0.03215 C 0.07379 -0.03285 0.07484 -0.034 0.07588 -0.03493 C 0.07917 -0.04141 0.08178 -0.04233 0.08647 -0.04626 C 0.08786 -0.05182 0.0922 -0.05691 0.09584 -0.06014 C 0.09654 -0.06153 0.09706 -0.06338 0.09793 -0.06454 C 0.09879 -0.0657 0.10017 -0.06593 0.10105 -0.06731 C 0.10175 -0.06847 0.10156 -0.07032 0.10209 -0.07148 C 0.10469 -0.0768 0.10834 -0.08212 0.11164 -0.08698 C 0.11425 -0.09739 0.11043 -0.0849 0.11581 -0.09392 C 0.1165 -0.09507 0.11633 -0.09669 0.11685 -0.09808 C 0.11841 -0.10201 0.11997 -0.10618 0.12223 -0.10942 C 0.12345 -0.11427 0.12258 -0.11265 0.12431 -0.11497 " pathEditMode="relative" ptsTypes="ffffffffffffffffffA">
                                      <p:cBhvr>
                                        <p:cTn id="9" dur="1250" fill="hold"/>
                                        <p:tgtEl>
                                          <p:spTgt spid="14"/>
                                        </p:tgtEl>
                                        <p:attrNameLst>
                                          <p:attrName>ppt_x</p:attrName>
                                          <p:attrName>ppt_y</p:attrName>
                                        </p:attrNameLst>
                                      </p:cBhvr>
                                    </p:animMotion>
                                  </p:childTnLst>
                                </p:cTn>
                              </p:par>
                            </p:childTnLst>
                          </p:cTn>
                        </p:par>
                        <p:par>
                          <p:cTn id="10" fill="hold">
                            <p:stCondLst>
                              <p:cond delay="2750"/>
                            </p:stCondLst>
                            <p:childTnLst>
                              <p:par>
                                <p:cTn id="11" presetID="1"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Select the visit type you are scheduling from the visit profile list. If you do not see the visit profile you need, please contact the CRC by clicking the contact link.</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497" t="15625" r="30883" b="49024"/>
          <a:stretch/>
        </p:blipFill>
        <p:spPr bwMode="auto">
          <a:xfrm>
            <a:off x="1984700" y="846743"/>
            <a:ext cx="5174599" cy="3670679"/>
          </a:xfrm>
          <a:prstGeom prst="rect">
            <a:avLst/>
          </a:prstGeom>
          <a:ln>
            <a:noFill/>
          </a:ln>
          <a:effectLst>
            <a:outerShdw blurRad="292100" dist="139700" dir="2700000" algn="tl" rotWithShape="0">
              <a:srgbClr val="333333">
                <a:alpha val="65000"/>
              </a:srgbClr>
            </a:outerShdw>
          </a:effectLst>
          <a:extLst/>
        </p:spPr>
      </p:pic>
      <p:pic>
        <p:nvPicPr>
          <p:cNvPr id="12"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145" y="3306012"/>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rotWithShape="1">
          <a:blip r:embed="rId5">
            <a:extLst>
              <a:ext uri="{28A0092B-C50C-407E-A947-70E740481C1C}">
                <a14:useLocalDpi xmlns:a14="http://schemas.microsoft.com/office/drawing/2010/main" val="0"/>
              </a:ext>
            </a:extLst>
          </a:blip>
          <a:srcRect l="43831" t="37711" r="44793" b="59088"/>
          <a:stretch/>
        </p:blipFill>
        <p:spPr bwMode="auto">
          <a:xfrm>
            <a:off x="3900946" y="3149902"/>
            <a:ext cx="1411506" cy="31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4093" t="37698" r="45472" b="52927"/>
          <a:stretch/>
        </p:blipFill>
        <p:spPr bwMode="auto">
          <a:xfrm>
            <a:off x="3900947" y="3149902"/>
            <a:ext cx="1342105" cy="95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2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4.07407E-6 C -0.00053 0.00926 -0.00138 0.0176 -0.00365 0.02639 C -0.00435 0.02917 -0.0066 0.03195 -0.0073 0.03473 C -0.00816 0.03843 -0.00903 0.04236 -0.01145 0.04445 C -0.01563 0.05278 -0.02292 0.0588 -0.03021 0.06111 C -0.03803 0.06875 -0.04758 0.06875 -0.05678 0.07084 C -0.06372 0.07246 -0.07171 0.075 -0.07864 0.075 " pathEditMode="relative" ptsTypes="ffffffA">
                                      <p:cBhvr>
                                        <p:cTn id="6" dur="750" fill="hold"/>
                                        <p:tgtEl>
                                          <p:spTgt spid="12"/>
                                        </p:tgtEl>
                                        <p:attrNameLst>
                                          <p:attrName>ppt_x</p:attrName>
                                          <p:attrName>ppt_y</p:attrName>
                                        </p:attrNameLst>
                                      </p:cBhvr>
                                    </p:animMotion>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750"/>
                            </p:stCondLst>
                            <p:childTnLst>
                              <p:par>
                                <p:cTn id="11" presetID="1" presetClass="exit"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Enter the </a:t>
            </a:r>
            <a:r>
              <a:rPr lang="en-US" sz="2400" u="sng" dirty="0">
                <a:solidFill>
                  <a:schemeClr val="tx1">
                    <a:lumMod val="75000"/>
                    <a:lumOff val="25000"/>
                  </a:schemeClr>
                </a:solidFill>
                <a:latin typeface="Franklin Gothic Book" panose="020B0503020102020204" pitchFamily="34" charset="0"/>
              </a:rPr>
              <a:t>study specific </a:t>
            </a:r>
            <a:r>
              <a:rPr lang="en-US" sz="2400" dirty="0">
                <a:solidFill>
                  <a:schemeClr val="tx1">
                    <a:lumMod val="75000"/>
                    <a:lumOff val="25000"/>
                  </a:schemeClr>
                </a:solidFill>
                <a:latin typeface="Franklin Gothic Book" panose="020B0503020102020204" pitchFamily="34" charset="0"/>
              </a:rPr>
              <a:t>Subject ID for the participant you wish to schedule. Click “Continue” to accept selections and progress to the next screen.</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497" t="15625" r="30883" b="49024"/>
          <a:stretch/>
        </p:blipFill>
        <p:spPr bwMode="auto">
          <a:xfrm>
            <a:off x="2025914" y="871849"/>
            <a:ext cx="5174599" cy="3670679"/>
          </a:xfrm>
          <a:prstGeom prst="rect">
            <a:avLst/>
          </a:prstGeom>
          <a:ln>
            <a:noFill/>
          </a:ln>
          <a:effectLst>
            <a:outerShdw blurRad="292100" dist="139700" dir="2700000" algn="tl" rotWithShape="0">
              <a:srgbClr val="333333">
                <a:alpha val="65000"/>
              </a:srgbClr>
            </a:outerShdw>
          </a:effectLst>
          <a:extLst/>
        </p:spPr>
      </p:pic>
      <p:pic>
        <p:nvPicPr>
          <p:cNvPr id="1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808" y="3845756"/>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43831" t="37711" r="44793" b="59088"/>
          <a:stretch/>
        </p:blipFill>
        <p:spPr bwMode="auto">
          <a:xfrm>
            <a:off x="3942160" y="3178807"/>
            <a:ext cx="1411506" cy="31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942158" y="3491026"/>
            <a:ext cx="2762451" cy="230832"/>
          </a:xfrm>
          <a:prstGeom prst="rect">
            <a:avLst/>
          </a:prstGeom>
          <a:noFill/>
        </p:spPr>
        <p:txBody>
          <a:bodyPr wrap="square" rtlCol="0">
            <a:spAutoFit/>
          </a:bodyPr>
          <a:lstStyle/>
          <a:p>
            <a:r>
              <a:rPr lang="en-US" sz="900" dirty="0" smtClean="0"/>
              <a:t>Study123</a:t>
            </a:r>
            <a:endParaRPr lang="en-US" sz="900" dirty="0"/>
          </a:p>
        </p:txBody>
      </p:sp>
      <p:pic>
        <p:nvPicPr>
          <p:cNvPr id="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6175" t="38918" r="31585" b="57861"/>
          <a:stretch/>
        </p:blipFill>
        <p:spPr bwMode="auto">
          <a:xfrm>
            <a:off x="5213189" y="4020806"/>
            <a:ext cx="1584961" cy="31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6071" y="3651661"/>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29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 -3.08351E-6 C -0.0059 -0.00231 -0.01892 -0.00555 -0.02378 -0.00832 C -0.02865 -0.01133 -0.03247 -0.01411 -0.03785 -0.01619 C -0.04045 -0.01989 -0.04219 -0.02174 -0.04618 -0.02429 C -0.04878 -0.02799 -0.0474 -0.0266 -0.04948 -0.02822 " pathEditMode="relative" rAng="0" ptsTypes="ffffA">
                                      <p:cBhvr>
                                        <p:cTn id="9" dur="750" fill="hold"/>
                                        <p:tgtEl>
                                          <p:spTgt spid="14"/>
                                        </p:tgtEl>
                                        <p:attrNameLst>
                                          <p:attrName>ppt_x</p:attrName>
                                          <p:attrName>ppt_y</p:attrName>
                                        </p:attrNameLst>
                                      </p:cBhvr>
                                      <p:rCtr x="-2483" y="-1411"/>
                                    </p:animMotion>
                                  </p:childTnLst>
                                </p:cTn>
                              </p:par>
                            </p:childTnLst>
                          </p:cTn>
                        </p:par>
                        <p:par>
                          <p:cTn id="10" fill="hold">
                            <p:stCondLst>
                              <p:cond delay="750"/>
                            </p:stCondLst>
                            <p:childTnLst>
                              <p:par>
                                <p:cTn id="11" presetID="1" presetClass="entr" presetSubtype="0" fill="hold" grpId="0" nodeType="afterEffect">
                                  <p:stCondLst>
                                    <p:cond delay="0"/>
                                  </p:stCondLst>
                                  <p:iterate type="lt">
                                    <p:tmAbs val="50"/>
                                  </p:iterate>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1101"/>
                            </p:stCondLst>
                            <p:childTnLst>
                              <p:par>
                                <p:cTn id="14" presetID="1" presetClass="exit" presetSubtype="0" fill="hold" nodeType="afterEffect">
                                  <p:stCondLst>
                                    <p:cond delay="0"/>
                                  </p:stCondLst>
                                  <p:childTnLst>
                                    <p:set>
                                      <p:cBhvr>
                                        <p:cTn id="15" dur="1" fill="hold">
                                          <p:stCondLst>
                                            <p:cond delay="0"/>
                                          </p:stCondLst>
                                        </p:cTn>
                                        <p:tgtEl>
                                          <p:spTgt spid="1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101"/>
                            </p:stCondLst>
                            <p:childTnLst>
                              <p:par>
                                <p:cTn id="19" presetID="0" presetClass="path" presetSubtype="0" accel="50000" decel="50000" fill="hold" nodeType="afterEffect">
                                  <p:stCondLst>
                                    <p:cond delay="1000"/>
                                  </p:stCondLst>
                                  <p:childTnLst>
                                    <p:animMotion origin="layout" path="M -0.00052 -1.94078E-6 C 0.00191 0.00949 0.00938 0.01388 0.01719 0.01689 C 0.02049 0.0229 0.03594 0.03493 0.04236 0.03748 C 0.04566 0.04025 0.04931 0.04141 0.05278 0.04349 C 0.05955 0.04789 0.06545 0.0539 0.07275 0.05668 C 0.07865 0.06176 0.08611 0.06431 0.09271 0.06778 C 0.09549 0.0694 0.09879 0.07009 0.10191 0.07125 C 0.10295 0.07171 0.10521 0.07264 0.10521 0.07264 C 0.11424 0.07958 0.12865 0.07911 0.13872 0.08004 C 0.15139 0.07958 0.16372 0.07958 0.17639 0.07865 C 0.18056 0.07842 0.18125 0.07749 0.18472 0.07611 C 0.18681 0.07541 0.19115 0.07379 0.19115 0.07402 " pathEditMode="relative" rAng="0" ptsTypes="fffffffffffA">
                                      <p:cBhvr>
                                        <p:cTn id="20" dur="1250" fill="hold"/>
                                        <p:tgtEl>
                                          <p:spTgt spid="24"/>
                                        </p:tgtEl>
                                        <p:attrNameLst>
                                          <p:attrName>ppt_x</p:attrName>
                                          <p:attrName>ppt_y</p:attrName>
                                        </p:attrNameLst>
                                      </p:cBhvr>
                                      <p:rCtr x="9583" y="4002"/>
                                    </p:animMotion>
                                  </p:childTnLst>
                                </p:cTn>
                              </p:par>
                            </p:childTnLst>
                          </p:cTn>
                        </p:par>
                        <p:par>
                          <p:cTn id="21" fill="hold">
                            <p:stCondLst>
                              <p:cond delay="3351"/>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4572000" y="1525087"/>
            <a:ext cx="3956858" cy="2539157"/>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On this screen you will enter the date and time you wish to schedule the participant in the CRC. Enter your Preferred appointment date and time in the top section. </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614" t="13611" r="33400" b="5908"/>
          <a:stretch/>
        </p:blipFill>
        <p:spPr bwMode="auto">
          <a:xfrm>
            <a:off x="1323182" y="932808"/>
            <a:ext cx="2586180" cy="4921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003" y="3495709"/>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618" y="2968638"/>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617" y="3206712"/>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618" y="3430564"/>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3.93245E-6 C 0.0165 0.00763 0.04236 -0.00648 0.05886 -0.01411 C 0.06354 -0.02013 0.07031 -0.02244 0.07639 -0.02545 C 0.08212 -0.03748 0.07448 -0.02337 0.08143 -0.031 C 0.08229 -0.03216 0.08247 -0.03401 0.08351 -0.03516 C 0.0842 -0.03632 0.08542 -0.03702 0.08646 -0.03794 C 0.09097 -0.04766 0.08872 -0.04419 0.09271 -0.04928 C 0.09566 -0.06177 0.09688 -0.05853 0.09688 -0.07449 " pathEditMode="relative" rAng="0" ptsTypes="fffffffA">
                                      <p:cBhvr>
                                        <p:cTn id="6" dur="1000" fill="hold"/>
                                        <p:tgtEl>
                                          <p:spTgt spid="19"/>
                                        </p:tgtEl>
                                        <p:attrNameLst>
                                          <p:attrName>ppt_x</p:attrName>
                                          <p:attrName>ppt_y</p:attrName>
                                        </p:attrNameLst>
                                      </p:cBhvr>
                                      <p:rCtr x="4844" y="-3354"/>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9"/>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1.66667E-6 -2.59259E-6 C -0.00243 0.00208 -0.00347 0.00417 -0.00573 0.00625 C -0.00642 0.00926 -0.00764 0.01157 -0.00833 0.01458 C -0.00851 0.01528 -0.00885 0.01667 -0.00885 0.01667 C -0.00833 0.02361 -0.00781 0.02986 -0.00312 0.03403 C -0.00191 0.03634 -0.0026 0.03542 -0.00156 0.0368 " pathEditMode="relative" ptsTypes="fffffA">
                                      <p:cBhvr>
                                        <p:cTn id="15" dur="500" fill="hold"/>
                                        <p:tgtEl>
                                          <p:spTgt spid="25"/>
                                        </p:tgtEl>
                                        <p:attrNameLst>
                                          <p:attrName>ppt_x</p:attrName>
                                          <p:attrName>ppt_y</p:attrName>
                                        </p:attrNameLst>
                                      </p:cBhvr>
                                    </p:animMotion>
                                  </p:childTnLst>
                                </p:cTn>
                              </p:par>
                              <p:par>
                                <p:cTn id="16" presetID="1" presetClass="exit" presetSubtype="0" fill="hold"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2.5E-6 -1.48148E-6 C -0.00243 0.00231 -0.00139 0.00069 -0.0026 0.00556 C -0.00295 0.00694 -0.00365 0.00972 -0.00365 0.00972 C -0.00347 0.01505 -0.00347 0.02037 -0.00312 0.02569 C -0.00295 0.02755 -0.00174 0.03032 -0.00104 0.03194 C -0.00069 0.03264 2.5E-6 0.03403 2.5E-6 0.03403 " pathEditMode="relative" ptsTypes="fffffA">
                                      <p:cBhvr>
                                        <p:cTn id="21" dur="500" fill="hold"/>
                                        <p:tgtEl>
                                          <p:spTgt spid="26"/>
                                        </p:tgtEl>
                                        <p:attrNameLst>
                                          <p:attrName>ppt_x</p:attrName>
                                          <p:attrName>ppt_y</p:attrName>
                                        </p:attrNameLst>
                                      </p:cBhvr>
                                    </p:animMotion>
                                  </p:childTnLst>
                                </p:cTn>
                              </p:par>
                              <p:par>
                                <p:cTn id="22" presetID="1" presetClass="exit" presetSubtype="0" fill="hold" nodeType="with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8.33333E-7 -3.7037E-7 C -0.00243 0.00231 -0.00139 0.00069 -0.0026 0.00555 C -0.00278 0.00625 -0.00312 0.00764 -0.00312 0.00764 C -0.00399 0.01597 -0.00538 0.02546 -0.00052 0.03194 " pathEditMode="relative" ptsTypes="fffA">
                                      <p:cBhvr>
                                        <p:cTn id="27" dur="5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3020585" y="1214"/>
            <a:ext cx="2935559"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272655" y="1912762"/>
            <a:ext cx="8598690" cy="3847207"/>
          </a:xfrm>
          <a:prstGeom prst="rect">
            <a:avLst/>
          </a:prstGeom>
        </p:spPr>
        <p:txBody>
          <a:bodyPr wrap="square">
            <a:spAutoFit/>
          </a:bodyPr>
          <a:lstStyle/>
          <a:p>
            <a:pPr lvl="0">
              <a:defRPr/>
            </a:pPr>
            <a:r>
              <a:rPr lang="en-US" sz="2800" dirty="0" smtClean="0">
                <a:solidFill>
                  <a:schemeClr val="tx1">
                    <a:lumMod val="75000"/>
                    <a:lumOff val="25000"/>
                  </a:schemeClr>
                </a:solidFill>
                <a:latin typeface="Franklin Gothic Demi" panose="020B0703020102020204" pitchFamily="34" charset="0"/>
              </a:rPr>
              <a:t>What is </a:t>
            </a:r>
            <a:r>
              <a:rPr lang="en-US" sz="2800" dirty="0" err="1" smtClean="0">
                <a:solidFill>
                  <a:schemeClr val="tx1">
                    <a:lumMod val="75000"/>
                    <a:lumOff val="25000"/>
                  </a:schemeClr>
                </a:solidFill>
                <a:latin typeface="Franklin Gothic Demi" panose="020B0703020102020204" pitchFamily="34" charset="0"/>
              </a:rPr>
              <a:t>WebCAMP</a:t>
            </a:r>
            <a:r>
              <a:rPr lang="en-US" sz="2800" dirty="0" smtClean="0">
                <a:solidFill>
                  <a:schemeClr val="tx1">
                    <a:lumMod val="75000"/>
                    <a:lumOff val="25000"/>
                  </a:schemeClr>
                </a:solidFill>
                <a:latin typeface="Franklin Gothic Demi" panose="020B0703020102020204" pitchFamily="34" charset="0"/>
              </a:rPr>
              <a:t>?</a:t>
            </a:r>
            <a:endParaRPr lang="en-US" sz="2800" dirty="0" smtClean="0">
              <a:solidFill>
                <a:schemeClr val="tx1">
                  <a:lumMod val="75000"/>
                  <a:lumOff val="25000"/>
                </a:schemeClr>
              </a:solidFill>
              <a:latin typeface="Franklin Gothic Demi" panose="020B0703020102020204" pitchFamily="34" charset="0"/>
            </a:endParaRPr>
          </a:p>
          <a:p>
            <a:pPr lvl="0">
              <a:defRPr/>
            </a:pPr>
            <a:endParaRPr lang="en-US" sz="2800" dirty="0">
              <a:solidFill>
                <a:schemeClr val="tx1">
                  <a:lumMod val="75000"/>
                  <a:lumOff val="25000"/>
                </a:schemeClr>
              </a:solidFill>
              <a:latin typeface="Franklin Gothic Demi" panose="020B0703020102020204" pitchFamily="34" charset="0"/>
            </a:endParaRPr>
          </a:p>
          <a:p>
            <a:r>
              <a:rPr lang="en-US" sz="3200" dirty="0" err="1">
                <a:solidFill>
                  <a:schemeClr val="tx1">
                    <a:lumMod val="85000"/>
                    <a:lumOff val="15000"/>
                  </a:schemeClr>
                </a:solidFill>
                <a:latin typeface="Franklin Gothic Book" panose="020B0503020102020204" pitchFamily="34" charset="0"/>
              </a:rPr>
              <a:t>WebCAMP</a:t>
            </a:r>
            <a:r>
              <a:rPr lang="en-US" sz="3200" dirty="0">
                <a:solidFill>
                  <a:schemeClr val="tx1">
                    <a:lumMod val="85000"/>
                    <a:lumOff val="15000"/>
                  </a:schemeClr>
                </a:solidFill>
                <a:latin typeface="Franklin Gothic Book" panose="020B0503020102020204" pitchFamily="34" charset="0"/>
              </a:rPr>
              <a:t>, or </a:t>
            </a:r>
            <a:r>
              <a:rPr lang="en-US" sz="3200" dirty="0">
                <a:solidFill>
                  <a:srgbClr val="124172"/>
                </a:solidFill>
                <a:latin typeface="Franklin Gothic Demi" panose="020B0703020102020204" pitchFamily="34" charset="0"/>
              </a:rPr>
              <a:t>Web</a:t>
            </a:r>
            <a:r>
              <a:rPr lang="en-US" sz="3200" dirty="0">
                <a:solidFill>
                  <a:schemeClr val="tx1">
                    <a:lumMod val="85000"/>
                    <a:lumOff val="15000"/>
                  </a:schemeClr>
                </a:solidFill>
                <a:latin typeface="Franklin Gothic Book" panose="020B0503020102020204" pitchFamily="34" charset="0"/>
              </a:rPr>
              <a:t>-based </a:t>
            </a:r>
            <a:r>
              <a:rPr lang="en-US" sz="3200" dirty="0">
                <a:solidFill>
                  <a:srgbClr val="124172"/>
                </a:solidFill>
                <a:latin typeface="Franklin Gothic Demi" panose="020B0703020102020204" pitchFamily="34" charset="0"/>
              </a:rPr>
              <a:t>C</a:t>
            </a:r>
            <a:r>
              <a:rPr lang="en-US" sz="3200" dirty="0">
                <a:solidFill>
                  <a:schemeClr val="tx1">
                    <a:lumMod val="85000"/>
                    <a:lumOff val="15000"/>
                  </a:schemeClr>
                </a:solidFill>
                <a:latin typeface="Franklin Gothic Book" panose="020B0503020102020204" pitchFamily="34" charset="0"/>
              </a:rPr>
              <a:t>enter </a:t>
            </a:r>
            <a:r>
              <a:rPr lang="en-US" sz="3200" dirty="0">
                <a:solidFill>
                  <a:srgbClr val="124172"/>
                </a:solidFill>
                <a:latin typeface="Franklin Gothic Demi" panose="020B0703020102020204" pitchFamily="34" charset="0"/>
              </a:rPr>
              <a:t>A</a:t>
            </a:r>
            <a:r>
              <a:rPr lang="en-US" sz="3200" dirty="0">
                <a:solidFill>
                  <a:schemeClr val="tx1">
                    <a:lumMod val="85000"/>
                    <a:lumOff val="15000"/>
                  </a:schemeClr>
                </a:solidFill>
                <a:latin typeface="Franklin Gothic Book" panose="020B0503020102020204" pitchFamily="34" charset="0"/>
              </a:rPr>
              <a:t>dministrative </a:t>
            </a:r>
            <a:r>
              <a:rPr lang="en-US" sz="3200" dirty="0">
                <a:solidFill>
                  <a:srgbClr val="124172"/>
                </a:solidFill>
                <a:latin typeface="Franklin Gothic Demi" panose="020B0703020102020204" pitchFamily="34" charset="0"/>
              </a:rPr>
              <a:t>M</a:t>
            </a:r>
            <a:r>
              <a:rPr lang="en-US" sz="3200" dirty="0">
                <a:solidFill>
                  <a:schemeClr val="tx1">
                    <a:lumMod val="85000"/>
                    <a:lumOff val="15000"/>
                  </a:schemeClr>
                </a:solidFill>
                <a:latin typeface="Franklin Gothic Book" panose="020B0503020102020204" pitchFamily="34" charset="0"/>
              </a:rPr>
              <a:t>anagement </a:t>
            </a:r>
            <a:r>
              <a:rPr lang="en-US" sz="3200" dirty="0">
                <a:solidFill>
                  <a:srgbClr val="124172"/>
                </a:solidFill>
                <a:latin typeface="Franklin Gothic Demi" panose="020B0703020102020204" pitchFamily="34" charset="0"/>
              </a:rPr>
              <a:t>P</a:t>
            </a:r>
            <a:r>
              <a:rPr lang="en-US" sz="3200" dirty="0">
                <a:solidFill>
                  <a:schemeClr val="tx1">
                    <a:lumMod val="85000"/>
                    <a:lumOff val="15000"/>
                  </a:schemeClr>
                </a:solidFill>
                <a:latin typeface="Franklin Gothic Book" panose="020B0503020102020204" pitchFamily="34" charset="0"/>
              </a:rPr>
              <a:t>rogram is an integrated toolset designed to administer and track the activities of clinical research organizations such as the CTSI. </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Tree>
    <p:extLst>
      <p:ext uri="{BB962C8B-B14F-4D97-AF65-F5344CB8AC3E}">
        <p14:creationId xmlns:p14="http://schemas.microsoft.com/office/powerpoint/2010/main" val="3842946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4572000" y="1525087"/>
            <a:ext cx="3956858" cy="2539157"/>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You may enter the date directly into the data entry field, or you may click on the calendar icon to the right of the text box to bring up a calendar view window. </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614" t="13611" r="33400" b="5908"/>
          <a:stretch/>
        </p:blipFill>
        <p:spPr bwMode="auto">
          <a:xfrm>
            <a:off x="1021154" y="963181"/>
            <a:ext cx="2586180" cy="4921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590" y="3689236"/>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763" y="4126268"/>
            <a:ext cx="25717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2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5E-6 -2.11427E-6 C 0.01597 -0.00763 0.03177 -0.01573 0.04775 -0.02267 C 0.05243 -0.02729 0.05625 -0.02845 0.06094 -0.03261 C 0.06667 -0.03793 0.07136 -0.04349 0.0783 -0.04649 C 0.079 -0.04788 0.07934 -0.0495 0.08038 -0.05112 C 0.08125 -0.05205 0.08264 -0.05158 0.08334 -0.05228 C 0.08403 -0.0532 0.08386 -0.05505 0.08438 -0.05644 C 0.08559 -0.05945 0.08698 -0.06199 0.08837 -0.06477 C 0.08907 -0.06592 0.09045 -0.06546 0.0915 -0.06592 C 0.09584 -0.06916 0.10052 -0.07055 0.10469 -0.07471 C 0.10677 -0.07911 0.1092 -0.08096 0.11181 -0.08466 C 0.11459 -0.0953 0.11059 -0.08189 0.11597 -0.09137 C 0.11667 -0.09229 0.11632 -0.09461 0.11684 -0.09576 C 0.11823 -0.09808 0.12049 -0.099 0.12205 -0.10085 " pathEditMode="relative" rAng="0" ptsTypes="fffffffffffffA">
                                      <p:cBhvr>
                                        <p:cTn id="8" dur="750" fill="hold"/>
                                        <p:tgtEl>
                                          <p:spTgt spid="20"/>
                                        </p:tgtEl>
                                        <p:attrNameLst>
                                          <p:attrName>ppt_x</p:attrName>
                                          <p:attrName>ppt_y</p:attrName>
                                        </p:attrNameLst>
                                      </p:cBhvr>
                                      <p:rCtr x="6094" y="-5043"/>
                                    </p:animMotion>
                                  </p:childTnLst>
                                </p:cTn>
                              </p:par>
                            </p:childTnLst>
                          </p:cTn>
                        </p:par>
                        <p:par>
                          <p:cTn id="9" fill="hold">
                            <p:stCondLst>
                              <p:cond delay="750"/>
                            </p:stCondLst>
                            <p:childTnLst>
                              <p:par>
                                <p:cTn id="10" presetID="1" presetClass="entr" presetSubtype="0" fill="hold" nodeType="afterEffect">
                                  <p:stCondLst>
                                    <p:cond delay="25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4572000" y="1525087"/>
            <a:ext cx="3956858"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 on the desired date and the data will be entered into the selected field.</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614" t="13611" r="33400" b="5908"/>
          <a:stretch/>
        </p:blipFill>
        <p:spPr bwMode="auto">
          <a:xfrm>
            <a:off x="1004527" y="1060915"/>
            <a:ext cx="2586180" cy="4921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830" y="3096030"/>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1357" y="2996718"/>
            <a:ext cx="2396690" cy="200055"/>
          </a:xfrm>
          <a:prstGeom prst="rect">
            <a:avLst/>
          </a:prstGeom>
          <a:noFill/>
        </p:spPr>
        <p:txBody>
          <a:bodyPr wrap="square" rtlCol="0">
            <a:spAutoFit/>
          </a:bodyPr>
          <a:lstStyle/>
          <a:p>
            <a:r>
              <a:rPr lang="en-US" sz="700" b="1" dirty="0" smtClean="0"/>
              <a:t>11/28/2015</a:t>
            </a:r>
            <a:endParaRPr lang="en-US" sz="700" b="1" dirty="0"/>
          </a:p>
        </p:txBody>
      </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763" y="3620607"/>
            <a:ext cx="25717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45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538 -0.01411 C -0.00434 -0.00879 -0.004 -0.00532 -0.00122 -0.00139 C 0.00104 0.00786 0.0085 0.01758 0.01267 0.02567 C 0.01788 0.03585 0.02239 0.04834 0.02882 0.0569 C 0.03194 0.06963 0.04253 0.08767 0.05104 0.0953 C 0.0559 0.10479 0.05017 0.09553 0.05659 0.10085 C 0.06007 0.10409 0.06371 0.10895 0.06719 0.11242 C 0.06996 0.1152 0.07691 0.11797 0.07691 0.1182 C 0.08264 0.12399 0.08819 0.12907 0.09496 0.13208 C 0.10087 0.13763 0.09687 0.13439 0.10659 0.14087 C 0.11979 0.14966 0.13194 0.16007 0.14635 0.16493 C 0.15121 0.16956 0.15521 0.17002 0.16128 0.1721 C 0.16267 0.17256 0.16562 0.17349 0.16562 0.17372 C 0.17656 0.1832 0.19357 0.18459 0.20607 0.18482 C 0.22673 0.18552 0.24757 0.18482 0.26823 0.18482 " pathEditMode="relative" rAng="0" ptsTypes="ffffffffffffffA">
                                      <p:cBhvr>
                                        <p:cTn id="6" dur="1250" fill="hold"/>
                                        <p:tgtEl>
                                          <p:spTgt spid="13"/>
                                        </p:tgtEl>
                                        <p:attrNameLst>
                                          <p:attrName>ppt_x</p:attrName>
                                          <p:attrName>ppt_y</p:attrName>
                                        </p:attrNameLst>
                                      </p:cBhvr>
                                      <p:rCtr x="13681" y="9970"/>
                                    </p:animMotion>
                                  </p:childTnLst>
                                </p:cTn>
                              </p:par>
                            </p:childTnLst>
                          </p:cTn>
                        </p:par>
                        <p:par>
                          <p:cTn id="7" fill="hold">
                            <p:stCondLst>
                              <p:cond delay="125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250"/>
                            </p:stCondLst>
                            <p:childTnLst>
                              <p:par>
                                <p:cTn id="14" presetID="1" presetClass="exit" presetSubtype="0" fill="hold" nodeType="afterEffect">
                                  <p:stCondLst>
                                    <p:cond delay="50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4571999" y="1525087"/>
            <a:ext cx="4197927" cy="4016484"/>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Enter additional dates and times as alternatives in case your preferred schedule is not available. You </a:t>
            </a:r>
            <a:r>
              <a:rPr lang="en-US" sz="2400" b="1" u="sng" dirty="0">
                <a:solidFill>
                  <a:schemeClr val="tx1">
                    <a:lumMod val="75000"/>
                    <a:lumOff val="25000"/>
                  </a:schemeClr>
                </a:solidFill>
                <a:latin typeface="Franklin Gothic Book" panose="020B0503020102020204" pitchFamily="34" charset="0"/>
              </a:rPr>
              <a:t>MUST</a:t>
            </a:r>
            <a:r>
              <a:rPr lang="en-US" sz="2400" dirty="0">
                <a:solidFill>
                  <a:schemeClr val="tx1">
                    <a:lumMod val="75000"/>
                    <a:lumOff val="25000"/>
                  </a:schemeClr>
                </a:solidFill>
                <a:latin typeface="Franklin Gothic Book" panose="020B0503020102020204" pitchFamily="34" charset="0"/>
              </a:rPr>
              <a:t> enter at least </a:t>
            </a:r>
            <a:r>
              <a:rPr lang="en-US" sz="2400" b="1" u="sng" dirty="0">
                <a:solidFill>
                  <a:schemeClr val="tx1">
                    <a:lumMod val="75000"/>
                    <a:lumOff val="25000"/>
                  </a:schemeClr>
                </a:solidFill>
                <a:latin typeface="Franklin Gothic Book" panose="020B0503020102020204" pitchFamily="34" charset="0"/>
              </a:rPr>
              <a:t>ONE</a:t>
            </a:r>
            <a:r>
              <a:rPr lang="en-US" sz="2400" dirty="0">
                <a:solidFill>
                  <a:schemeClr val="tx1">
                    <a:lumMod val="75000"/>
                    <a:lumOff val="25000"/>
                  </a:schemeClr>
                </a:solidFill>
                <a:latin typeface="Franklin Gothic Book" panose="020B0503020102020204" pitchFamily="34" charset="0"/>
              </a:rPr>
              <a:t> alternative date. You may optionally enter as many as three alternative dates and times. Click “Continue” to accept selections and progress to the next screen.</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614" t="13611" r="33400" b="5908"/>
          <a:stretch/>
        </p:blipFill>
        <p:spPr bwMode="auto">
          <a:xfrm>
            <a:off x="979589" y="1060915"/>
            <a:ext cx="2586180" cy="4921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547" y="4803424"/>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074556" y="4176326"/>
            <a:ext cx="2396690" cy="200055"/>
          </a:xfrm>
          <a:prstGeom prst="rect">
            <a:avLst/>
          </a:prstGeom>
          <a:noFill/>
        </p:spPr>
        <p:txBody>
          <a:bodyPr wrap="square" rtlCol="0">
            <a:spAutoFit/>
          </a:bodyPr>
          <a:lstStyle/>
          <a:p>
            <a:r>
              <a:rPr lang="en-US" sz="700" b="1" dirty="0" smtClean="0"/>
              <a:t>11/29/2015</a:t>
            </a:r>
            <a:endParaRPr lang="en-US" sz="700" b="1" dirty="0"/>
          </a:p>
        </p:txBody>
      </p:sp>
      <p:pic>
        <p:nvPicPr>
          <p:cNvPr id="23"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162" y="4276353"/>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161" y="4514427"/>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074556" y="4638252"/>
            <a:ext cx="2396690" cy="200055"/>
          </a:xfrm>
          <a:prstGeom prst="rect">
            <a:avLst/>
          </a:prstGeom>
          <a:noFill/>
        </p:spPr>
        <p:txBody>
          <a:bodyPr wrap="square" rtlCol="0">
            <a:spAutoFit/>
          </a:bodyPr>
          <a:lstStyle/>
          <a:p>
            <a:r>
              <a:rPr lang="en-US" sz="700" b="1" dirty="0" smtClean="0"/>
              <a:t>11/30/2015</a:t>
            </a:r>
            <a:endParaRPr lang="en-US" sz="700" b="1" dirty="0"/>
          </a:p>
        </p:txBody>
      </p:sp>
      <p:pic>
        <p:nvPicPr>
          <p:cNvPr id="26"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162" y="4738279"/>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159" y="4985929"/>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3.93245E-6 C 0.0165 0.00763 0.04236 -0.00648 0.05886 -0.01411 C 0.06354 -0.02013 0.07031 -0.02244 0.07639 -0.02545 C 0.08212 -0.03748 0.07448 -0.02337 0.08143 -0.031 C 0.08229 -0.03216 0.08247 -0.03401 0.08351 -0.03516 C 0.0842 -0.03632 0.08542 -0.03702 0.08646 -0.03794 C 0.09097 -0.04766 0.08872 -0.04419 0.09271 -0.04928 C 0.09566 -0.06177 0.09688 -0.05853 0.09688 -0.07449 " pathEditMode="relative" rAng="0" ptsTypes="fffffffA">
                                      <p:cBhvr>
                                        <p:cTn id="6" dur="1000" fill="hold"/>
                                        <p:tgtEl>
                                          <p:spTgt spid="20"/>
                                        </p:tgtEl>
                                        <p:attrNameLst>
                                          <p:attrName>ppt_x</p:attrName>
                                          <p:attrName>ppt_y</p:attrName>
                                        </p:attrNameLst>
                                      </p:cBhvr>
                                      <p:rCtr x="4844" y="-3354"/>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20"/>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1.66667E-6 -2.59259E-6 C -0.00243 0.00208 -0.00347 0.00417 -0.00573 0.00625 C -0.00642 0.00926 -0.00764 0.01157 -0.00833 0.01458 C -0.00851 0.01528 -0.00885 0.01667 -0.00885 0.01667 C -0.00833 0.02361 -0.00781 0.02986 -0.00312 0.03403 C -0.00191 0.03634 -0.0026 0.03542 -0.00156 0.0368 " pathEditMode="relative" ptsTypes="fffffA">
                                      <p:cBhvr>
                                        <p:cTn id="15" dur="500" fill="hold"/>
                                        <p:tgtEl>
                                          <p:spTgt spid="23"/>
                                        </p:tgtEl>
                                        <p:attrNameLst>
                                          <p:attrName>ppt_x</p:attrName>
                                          <p:attrName>ppt_y</p:attrName>
                                        </p:attrNameLst>
                                      </p:cBhvr>
                                    </p:animMotion>
                                  </p:childTnLst>
                                </p:cTn>
                              </p:par>
                              <p:par>
                                <p:cTn id="16" presetID="1" presetClass="entr" presetSubtype="0" fill="hold" grpId="0" nodeType="withEffect">
                                  <p:stCondLst>
                                    <p:cond delay="0"/>
                                  </p:stCondLst>
                                  <p:iterate type="lt">
                                    <p:tmAbs val="50"/>
                                  </p:iterate>
                                  <p:childTnLst>
                                    <p:set>
                                      <p:cBhvr>
                                        <p:cTn id="17" dur="1" fill="hold">
                                          <p:stCondLst>
                                            <p:cond delay="0"/>
                                          </p:stCondLst>
                                        </p:cTn>
                                        <p:tgtEl>
                                          <p:spTgt spid="22"/>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2.5E-6 -1.48148E-6 C -0.00243 0.00231 -0.00139 0.00069 -0.0026 0.00556 C -0.00295 0.00694 -0.00365 0.00972 -0.00365 0.00972 C -0.00347 0.01505 -0.00347 0.02037 -0.00312 0.02569 C -0.00295 0.02755 -0.00174 0.03032 -0.00104 0.03194 C -0.00069 0.03264 2.5E-6 0.03403 2.5E-6 0.03403 " pathEditMode="relative" ptsTypes="fffffA">
                                      <p:cBhvr>
                                        <p:cTn id="23" dur="500" fill="hold"/>
                                        <p:tgtEl>
                                          <p:spTgt spid="24"/>
                                        </p:tgtEl>
                                        <p:attrNameLst>
                                          <p:attrName>ppt_x</p:attrName>
                                          <p:attrName>ppt_y</p:attrName>
                                        </p:attrNameLst>
                                      </p:cBhvr>
                                    </p:animMotion>
                                  </p:childTnLst>
                                </p:cTn>
                              </p:par>
                            </p:childTnLst>
                          </p:cTn>
                        </p:par>
                        <p:par>
                          <p:cTn id="24" fill="hold">
                            <p:stCondLst>
                              <p:cond delay="1500"/>
                            </p:stCondLst>
                            <p:childTnLst>
                              <p:par>
                                <p:cTn id="25" presetID="1" presetClass="entr" presetSubtype="0" fill="hold" grpId="0" nodeType="afterEffect">
                                  <p:stCondLst>
                                    <p:cond delay="0"/>
                                  </p:stCondLst>
                                  <p:iterate type="lt">
                                    <p:tmAbs val="50"/>
                                  </p:iterate>
                                  <p:childTnLst>
                                    <p:set>
                                      <p:cBhvr>
                                        <p:cTn id="26" dur="1" fill="hold">
                                          <p:stCondLst>
                                            <p:cond delay="0"/>
                                          </p:stCondLst>
                                        </p:cTn>
                                        <p:tgtEl>
                                          <p:spTgt spid="2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8.33333E-7 -3.7037E-7 C -0.00243 0.00231 -0.00139 0.00069 -0.0026 0.00555 C -0.00278 0.00625 -0.00312 0.00764 -0.00312 0.00764 C -0.00399 0.01597 -0.00538 0.02546 -0.00052 0.03194 " pathEditMode="relative" ptsTypes="fffA">
                                      <p:cBhvr>
                                        <p:cTn id="32" dur="500" fill="hold"/>
                                        <p:tgtEl>
                                          <p:spTgt spid="26"/>
                                        </p:tgtEl>
                                        <p:attrNameLst>
                                          <p:attrName>ppt_x</p:attrName>
                                          <p:attrName>ppt_y</p:attrName>
                                        </p:attrNameLst>
                                      </p:cBhvr>
                                    </p:animMotion>
                                  </p:childTnLst>
                                </p:cTn>
                              </p:par>
                            </p:childTnLst>
                          </p:cTn>
                        </p:par>
                        <p:par>
                          <p:cTn id="33" fill="hold">
                            <p:stCondLst>
                              <p:cond delay="2000"/>
                            </p:stCondLst>
                            <p:childTnLst>
                              <p:par>
                                <p:cTn id="34" presetID="1" presetClass="exit" presetSubtype="0" fill="hold" nodeType="afterEffect">
                                  <p:stCondLst>
                                    <p:cond delay="0"/>
                                  </p:stCondLst>
                                  <p:childTnLst>
                                    <p:set>
                                      <p:cBhvr>
                                        <p:cTn id="35" dur="1" fill="hold">
                                          <p:stCondLst>
                                            <p:cond delay="0"/>
                                          </p:stCondLst>
                                        </p:cTn>
                                        <p:tgtEl>
                                          <p:spTgt spid="26"/>
                                        </p:tgtEl>
                                        <p:attrNameLst>
                                          <p:attrName>style.visibility</p:attrName>
                                        </p:attrNameLst>
                                      </p:cBhvr>
                                      <p:to>
                                        <p:strVal val="hidden"/>
                                      </p:to>
                                    </p:set>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2000"/>
                            </p:stCondLst>
                            <p:childTnLst>
                              <p:par>
                                <p:cTn id="40" presetID="0" presetClass="path" presetSubtype="0" accel="50000" decel="50000" fill="hold" nodeType="afterEffect">
                                  <p:stCondLst>
                                    <p:cond delay="0"/>
                                  </p:stCondLst>
                                  <p:childTnLst>
                                    <p:animMotion origin="layout" path="M -1.11111E-6 2.59259E-6 C 0.00069 0.00301 0.00156 0.00578 0.0026 0.00833 C 0.00347 0.01041 0.00521 0.01227 0.00573 0.01458 C 0.00677 0.01875 0.00799 0.02129 0.0099 0.025 C 0.01302 0.03125 0.01476 0.03842 0.01823 0.04444 C 0.02083 0.05509 0.02569 0.06319 0.02969 0.07291 C 0.03177 0.07824 0.0349 0.0868 0.03802 0.09097 C 0.03924 0.09722 0.04444 0.10926 0.04792 0.11389 C 0.04931 0.11967 0.0526 0.1243 0.05573 0.12847 " pathEditMode="relative" ptsTypes="ffffffffA">
                                      <p:cBhvr>
                                        <p:cTn id="41" dur="75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20" name="Picture 3" descr="C:\Users\waterse\AppData\Local\Microsoft\Windows\Temporary Internet Files\Content.IE5\GVNU3E10\Mouse-Cursor-Arow-Fix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0547" y="4803424"/>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2" r="3778"/>
          <a:stretch/>
        </p:blipFill>
        <p:spPr bwMode="auto">
          <a:xfrm>
            <a:off x="193823" y="1372953"/>
            <a:ext cx="5640208" cy="426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684423" y="3368352"/>
            <a:ext cx="1097497" cy="1367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descr="C:\Users\waterse\AppData\Local\Microsoft\Windows\Temporary Internet Files\Content.IE5\GVNU3E10\Mouse-Cursor-Arow-Fix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1032" y="4791228"/>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647513" y="3343858"/>
            <a:ext cx="1171316" cy="200055"/>
          </a:xfrm>
          <a:prstGeom prst="rect">
            <a:avLst/>
          </a:prstGeom>
          <a:noFill/>
        </p:spPr>
        <p:txBody>
          <a:bodyPr wrap="square" rtlCol="0">
            <a:spAutoFit/>
          </a:bodyPr>
          <a:lstStyle/>
          <a:p>
            <a:r>
              <a:rPr lang="en-US" sz="700" b="1" dirty="0" smtClean="0"/>
              <a:t>Sub-01</a:t>
            </a:r>
            <a:endParaRPr lang="en-US" sz="700" b="1" dirty="0"/>
          </a:p>
        </p:txBody>
      </p:sp>
      <p:sp>
        <p:nvSpPr>
          <p:cNvPr id="21" name="Rectangle 20"/>
          <p:cNvSpPr/>
          <p:nvPr/>
        </p:nvSpPr>
        <p:spPr>
          <a:xfrm>
            <a:off x="5870941" y="981673"/>
            <a:ext cx="3086756" cy="5124480"/>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On this screen, the research participant’s identifying information will be entered. The Protocol specific ID field is optional however, in order to maintain privacy it will be used to identify the subject in all e-mail correspondences so it’s inclusion is highly recommended.</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spTree>
    <p:extLst>
      <p:ext uri="{BB962C8B-B14F-4D97-AF65-F5344CB8AC3E}">
        <p14:creationId xmlns:p14="http://schemas.microsoft.com/office/powerpoint/2010/main" val="34048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3.93245E-6 C 0.0165 0.00763 0.04236 -0.00648 0.05886 -0.01411 C 0.06354 -0.02013 0.07031 -0.02244 0.07639 -0.02545 C 0.08212 -0.03748 0.07448 -0.02337 0.08143 -0.031 C 0.08229 -0.03216 0.08247 -0.03401 0.08351 -0.03516 C 0.0842 -0.03632 0.08542 -0.03702 0.08646 -0.03794 C 0.09097 -0.04766 0.08872 -0.04419 0.09271 -0.04928 C 0.09566 -0.06177 0.09688 -0.05853 0.09688 -0.07449 " pathEditMode="relative" rAng="0" ptsTypes="fffffffA">
                                      <p:cBhvr>
                                        <p:cTn id="6" dur="1000" fill="hold"/>
                                        <p:tgtEl>
                                          <p:spTgt spid="20"/>
                                        </p:tgtEl>
                                        <p:attrNameLst>
                                          <p:attrName>ppt_x</p:attrName>
                                          <p:attrName>ppt_y</p:attrName>
                                        </p:attrNameLst>
                                      </p:cBhvr>
                                      <p:rCtr x="4844" y="-3354"/>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20"/>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8.33333E-7 2.59259E-6 C -0.00243 -0.01459 -0.00833 -0.02709 -0.01389 -0.03773 C -0.01684 -0.04398 -0.02135 -0.04584 -0.02465 -0.05139 C -0.03455 -0.06783 -0.04479 -0.07894 -0.05608 -0.09074 C -0.06597 -0.10139 -0.05816 -0.09607 -0.06493 -0.1 C -0.06597 -0.10139 -0.06684 -0.10278 -0.06788 -0.10394 C -0.06875 -0.10486 -0.06996 -0.10486 -0.07066 -0.10579 C -0.07621 -0.11227 -0.06858 -0.10741 -0.07552 -0.11343 C -0.0776 -0.11505 -0.0816 -0.11713 -0.0816 -0.11667 C -0.08663 -0.12431 -0.09253 -0.12871 -0.09826 -0.1338 C -0.09913 -0.13472 -0.10017 -0.13611 -0.10121 -0.13773 C -0.10191 -0.13889 -0.10226 -0.14097 -0.10312 -0.1419 C -0.10486 -0.14352 -0.10885 -0.14537 -0.10885 -0.14514 C -0.11371 -0.15417 -0.12031 -0.16227 -0.12674 -0.16597 C -0.13212 -0.17732 -0.12934 -0.17408 -0.13437 -0.17732 C -0.13906 -0.18635 -0.14774 -0.19398 -0.15399 -0.19792 C -0.15503 -0.19931 -0.15573 -0.20116 -0.15694 -0.20209 C -0.15781 -0.20301 -0.15989 -0.20371 -0.15989 -0.20371 " pathEditMode="relative" rAng="0" ptsTypes="fffffffffffffffffA">
                                      <p:cBhvr>
                                        <p:cTn id="11" dur="1000" fill="hold"/>
                                        <p:tgtEl>
                                          <p:spTgt spid="28"/>
                                        </p:tgtEl>
                                        <p:attrNameLst>
                                          <p:attrName>ppt_x</p:attrName>
                                          <p:attrName>ppt_y</p:attrName>
                                        </p:attrNameLst>
                                      </p:cBhvr>
                                      <p:rCtr x="-8003" y="-10185"/>
                                    </p:animMotion>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iterate type="lt">
                                    <p:tmAbs val="50"/>
                                  </p:iterate>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sp>
        <p:nvSpPr>
          <p:cNvPr id="21" name="Rectangle 20"/>
          <p:cNvSpPr/>
          <p:nvPr/>
        </p:nvSpPr>
        <p:spPr>
          <a:xfrm>
            <a:off x="5870941" y="981673"/>
            <a:ext cx="3086756" cy="5124480"/>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If the subject has an MRN#, please enter it here. Otherwise, a dummy MRN# will be created by the CRC for the subject.</a:t>
            </a:r>
          </a:p>
          <a:p>
            <a:r>
              <a:rPr lang="en-US" sz="2400" dirty="0">
                <a:solidFill>
                  <a:schemeClr val="tx1">
                    <a:lumMod val="75000"/>
                    <a:lumOff val="25000"/>
                  </a:schemeClr>
                </a:solidFill>
                <a:latin typeface="Franklin Gothic Book" panose="020B0503020102020204" pitchFamily="34" charset="0"/>
              </a:rPr>
              <a:t>Please note: If the protocol requires Shands’ services, including Investigational Drug Services (IDS) then an MRN is required. </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2" r="3778"/>
          <a:stretch/>
        </p:blipFill>
        <p:spPr bwMode="auto">
          <a:xfrm>
            <a:off x="131595" y="1389512"/>
            <a:ext cx="5640208" cy="426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617339" y="3784541"/>
            <a:ext cx="1097497" cy="123825"/>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488" y="3833549"/>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617340" y="3384911"/>
            <a:ext cx="1097497" cy="1367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80430" y="3353233"/>
            <a:ext cx="1319514" cy="200055"/>
          </a:xfrm>
          <a:prstGeom prst="rect">
            <a:avLst/>
          </a:prstGeom>
          <a:noFill/>
        </p:spPr>
        <p:txBody>
          <a:bodyPr wrap="square" rtlCol="0">
            <a:spAutoFit/>
          </a:bodyPr>
          <a:lstStyle/>
          <a:p>
            <a:r>
              <a:rPr lang="en-US" sz="700" b="1" dirty="0" smtClean="0"/>
              <a:t>Sub-01</a:t>
            </a:r>
            <a:endParaRPr lang="en-US" sz="700" b="1" dirty="0"/>
          </a:p>
        </p:txBody>
      </p:sp>
      <p:sp>
        <p:nvSpPr>
          <p:cNvPr id="26" name="TextBox 25"/>
          <p:cNvSpPr txBox="1"/>
          <p:nvPr/>
        </p:nvSpPr>
        <p:spPr>
          <a:xfrm>
            <a:off x="1580430" y="3746425"/>
            <a:ext cx="1171316" cy="200055"/>
          </a:xfrm>
          <a:prstGeom prst="rect">
            <a:avLst/>
          </a:prstGeom>
          <a:noFill/>
        </p:spPr>
        <p:txBody>
          <a:bodyPr wrap="square" rtlCol="0">
            <a:spAutoFit/>
          </a:bodyPr>
          <a:lstStyle/>
          <a:p>
            <a:r>
              <a:rPr lang="en-US" sz="700" b="1" dirty="0" smtClean="0"/>
              <a:t>1234567</a:t>
            </a:r>
            <a:endParaRPr lang="en-US" sz="700" b="1" dirty="0"/>
          </a:p>
        </p:txBody>
      </p:sp>
    </p:spTree>
    <p:extLst>
      <p:ext uri="{BB962C8B-B14F-4D97-AF65-F5344CB8AC3E}">
        <p14:creationId xmlns:p14="http://schemas.microsoft.com/office/powerpoint/2010/main" val="23584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sp>
        <p:nvSpPr>
          <p:cNvPr id="21" name="Rectangle 20"/>
          <p:cNvSpPr/>
          <p:nvPr/>
        </p:nvSpPr>
        <p:spPr>
          <a:xfrm>
            <a:off x="5870941" y="981673"/>
            <a:ext cx="3086756" cy="4016484"/>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Enter the participant’s data into the text fields and click the radio button corresponding to the participant’s gender. Click the “Continue” button to accept the data and progress to the next screen. </a:t>
            </a:r>
          </a:p>
          <a:p>
            <a:pPr lvl="0">
              <a:defRPr/>
            </a:pPr>
            <a:endParaRPr lang="en-US" sz="1500" i="1" dirty="0" smtClean="0">
              <a:solidFill>
                <a:schemeClr val="tx1">
                  <a:lumMod val="75000"/>
                  <a:lumOff val="25000"/>
                </a:schemeClr>
              </a:solidFill>
              <a:latin typeface="Franklin Gothic Demi" panose="020B0703020102020204"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2" r="3778"/>
          <a:stretch/>
        </p:blipFill>
        <p:spPr bwMode="auto">
          <a:xfrm>
            <a:off x="98345" y="981673"/>
            <a:ext cx="5640208" cy="426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588572" y="3301365"/>
            <a:ext cx="1171876" cy="1828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1897" y="3276160"/>
            <a:ext cx="1081389" cy="215444"/>
          </a:xfrm>
          <a:prstGeom prst="rect">
            <a:avLst/>
          </a:prstGeom>
          <a:noFill/>
        </p:spPr>
        <p:txBody>
          <a:bodyPr wrap="square" rtlCol="0">
            <a:spAutoFit/>
          </a:bodyPr>
          <a:lstStyle/>
          <a:p>
            <a:r>
              <a:rPr lang="en-US" sz="800" b="1" dirty="0" smtClean="0"/>
              <a:t>1234567</a:t>
            </a:r>
            <a:endParaRPr lang="en-US" sz="800" b="1" dirty="0"/>
          </a:p>
        </p:txBody>
      </p:sp>
      <p:sp>
        <p:nvSpPr>
          <p:cNvPr id="27" name="Rectangle 26"/>
          <p:cNvSpPr/>
          <p:nvPr/>
        </p:nvSpPr>
        <p:spPr>
          <a:xfrm>
            <a:off x="1588572" y="3535279"/>
            <a:ext cx="1171876" cy="1828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026" y="3376702"/>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531271" y="3516630"/>
            <a:ext cx="1014714" cy="215444"/>
          </a:xfrm>
          <a:prstGeom prst="rect">
            <a:avLst/>
          </a:prstGeom>
          <a:noFill/>
        </p:spPr>
        <p:txBody>
          <a:bodyPr wrap="square" rtlCol="0">
            <a:spAutoFit/>
          </a:bodyPr>
          <a:lstStyle/>
          <a:p>
            <a:r>
              <a:rPr lang="en-US" sz="800" b="1" dirty="0" smtClean="0"/>
              <a:t>Participant</a:t>
            </a:r>
            <a:endParaRPr lang="en-US" sz="800" b="1" dirty="0"/>
          </a:p>
        </p:txBody>
      </p:sp>
      <p:sp>
        <p:nvSpPr>
          <p:cNvPr id="30" name="Rectangle 29"/>
          <p:cNvSpPr/>
          <p:nvPr/>
        </p:nvSpPr>
        <p:spPr>
          <a:xfrm>
            <a:off x="1588572" y="3776533"/>
            <a:ext cx="1171876" cy="1828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294" y="3659022"/>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588572" y="4002702"/>
            <a:ext cx="1171876" cy="1828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531271" y="3760251"/>
            <a:ext cx="1014714" cy="215444"/>
          </a:xfrm>
          <a:prstGeom prst="rect">
            <a:avLst/>
          </a:prstGeom>
          <a:noFill/>
        </p:spPr>
        <p:txBody>
          <a:bodyPr wrap="square" rtlCol="0">
            <a:spAutoFit/>
          </a:bodyPr>
          <a:lstStyle/>
          <a:p>
            <a:r>
              <a:rPr lang="en-US" sz="800" b="1" dirty="0" smtClean="0"/>
              <a:t>Patty</a:t>
            </a:r>
            <a:endParaRPr lang="en-US" sz="800" b="1" dirty="0"/>
          </a:p>
        </p:txBody>
      </p:sp>
      <p:pic>
        <p:nvPicPr>
          <p:cNvPr id="3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0068" y="3891160"/>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588572" y="4234285"/>
            <a:ext cx="1171876" cy="1828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31271" y="4002702"/>
            <a:ext cx="1014714" cy="215444"/>
          </a:xfrm>
          <a:prstGeom prst="rect">
            <a:avLst/>
          </a:prstGeom>
          <a:noFill/>
        </p:spPr>
        <p:txBody>
          <a:bodyPr wrap="square" rtlCol="0">
            <a:spAutoFit/>
          </a:bodyPr>
          <a:lstStyle/>
          <a:p>
            <a:r>
              <a:rPr lang="en-US" sz="800" b="1" dirty="0" smtClean="0"/>
              <a:t>P</a:t>
            </a:r>
            <a:endParaRPr lang="en-US" sz="800" b="1" dirty="0"/>
          </a:p>
        </p:txBody>
      </p:sp>
      <p:pic>
        <p:nvPicPr>
          <p:cNvPr id="37"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545" y="4110460"/>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531271" y="4218146"/>
            <a:ext cx="1014714" cy="215444"/>
          </a:xfrm>
          <a:prstGeom prst="rect">
            <a:avLst/>
          </a:prstGeom>
          <a:noFill/>
        </p:spPr>
        <p:txBody>
          <a:bodyPr wrap="square" rtlCol="0">
            <a:spAutoFit/>
          </a:bodyPr>
          <a:lstStyle/>
          <a:p>
            <a:r>
              <a:rPr lang="en-US" sz="800" b="1" dirty="0" smtClean="0"/>
              <a:t>01/01/1995</a:t>
            </a:r>
            <a:endParaRPr lang="en-US" sz="800" b="1" dirty="0"/>
          </a:p>
        </p:txBody>
      </p:sp>
      <p:pic>
        <p:nvPicPr>
          <p:cNvPr id="39"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375" y="4309765"/>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551" t="37386" r="76356" b="61276"/>
          <a:stretch/>
        </p:blipFill>
        <p:spPr bwMode="auto">
          <a:xfrm>
            <a:off x="1973143" y="4493633"/>
            <a:ext cx="130970" cy="1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6944" y="4585990"/>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584090" y="2977072"/>
            <a:ext cx="1097497" cy="1367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547180" y="2945394"/>
            <a:ext cx="1319514" cy="200055"/>
          </a:xfrm>
          <a:prstGeom prst="rect">
            <a:avLst/>
          </a:prstGeom>
          <a:noFill/>
        </p:spPr>
        <p:txBody>
          <a:bodyPr wrap="square" rtlCol="0">
            <a:spAutoFit/>
          </a:bodyPr>
          <a:lstStyle/>
          <a:p>
            <a:r>
              <a:rPr lang="en-US" sz="700" b="1" dirty="0" smtClean="0"/>
              <a:t>Sub-01</a:t>
            </a:r>
            <a:endParaRPr lang="en-US" sz="700" b="1" dirty="0"/>
          </a:p>
        </p:txBody>
      </p:sp>
    </p:spTree>
    <p:extLst>
      <p:ext uri="{BB962C8B-B14F-4D97-AF65-F5344CB8AC3E}">
        <p14:creationId xmlns:p14="http://schemas.microsoft.com/office/powerpoint/2010/main" val="40773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7.22222E-6 -3.77053E-6 C -0.00069 0.00139 -0.00104 0.00324 -0.00208 0.0044 C -0.00295 0.00532 -0.00503 0.0044 -0.0052 0.00578 C -0.00624 0.01712 -0.0052 0.031 0.00105 0.03933 " pathEditMode="relative" ptsTypes="fffA">
                                      <p:cBhvr>
                                        <p:cTn id="6" dur="500" fill="hold"/>
                                        <p:tgtEl>
                                          <p:spTgt spid="28"/>
                                        </p:tgtEl>
                                        <p:attrNameLst>
                                          <p:attrName>ppt_x</p:attrName>
                                          <p:attrName>ppt_y</p:attrName>
                                        </p:attrNameLst>
                                      </p:cBhvr>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50"/>
                                  </p:iterate>
                                  <p:childTnLst>
                                    <p:set>
                                      <p:cBhvr>
                                        <p:cTn id="11" dur="1" fill="hold">
                                          <p:stCondLst>
                                            <p:cond delay="0"/>
                                          </p:stCondLst>
                                        </p:cTn>
                                        <p:tgtEl>
                                          <p:spTgt spid="29"/>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2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7.22222E-6 -3.77053E-6 C -0.00069 0.00139 -0.00104 0.00324 -0.00208 0.0044 C -0.00295 0.00532 -0.00503 0.0044 -0.0052 0.00578 C -0.00624 0.01712 -0.0052 0.031 0.00105 0.03933 " pathEditMode="relative" ptsTypes="fffA">
                                      <p:cBhvr>
                                        <p:cTn id="17" dur="500" fill="hold"/>
                                        <p:tgtEl>
                                          <p:spTgt spid="31"/>
                                        </p:tgtEl>
                                        <p:attrNameLst>
                                          <p:attrName>ppt_x</p:attrName>
                                          <p:attrName>ppt_y</p:attrName>
                                        </p:attrNameLst>
                                      </p:cBhvr>
                                    </p:animMotion>
                                  </p:childTnLst>
                                </p:cTn>
                              </p:par>
                            </p:childTnLst>
                          </p:cTn>
                        </p:par>
                        <p:par>
                          <p:cTn id="18" fill="hold">
                            <p:stCondLst>
                              <p:cond delay="1001"/>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iterate type="lt">
                                    <p:tmAbs val="50"/>
                                  </p:iterate>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1.66667E-6 1.11111E-6 C -0.0007 0.00092 -0.00104 0.00231 -0.00208 0.00324 C -0.00295 0.0037 -0.00504 0.00324 -0.00521 0.00417 C -0.00625 0.01273 -0.00521 0.02315 0.00104 0.02963 " pathEditMode="relative" rAng="0" ptsTypes="fffA">
                                      <p:cBhvr>
                                        <p:cTn id="28" dur="500" fill="hold"/>
                                        <p:tgtEl>
                                          <p:spTgt spid="34"/>
                                        </p:tgtEl>
                                        <p:attrNameLst>
                                          <p:attrName>ppt_x</p:attrName>
                                          <p:attrName>ppt_y</p:attrName>
                                        </p:attrNameLst>
                                      </p:cBhvr>
                                      <p:rCtr x="-260" y="1481"/>
                                    </p:animMotion>
                                  </p:childTnLst>
                                </p:cTn>
                              </p:par>
                            </p:childTnLst>
                          </p:cTn>
                        </p:par>
                        <p:par>
                          <p:cTn id="29" fill="hold">
                            <p:stCondLst>
                              <p:cond delay="1501"/>
                            </p:stCondLst>
                            <p:childTnLst>
                              <p:par>
                                <p:cTn id="30" presetID="1"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iterate type="lt">
                                    <p:tmAbs val="50"/>
                                  </p:iterate>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0" presetClass="path" presetSubtype="0" accel="50000" decel="50000" fill="hold" nodeType="withEffect">
                                  <p:stCondLst>
                                    <p:cond delay="0"/>
                                  </p:stCondLst>
                                  <p:childTnLst>
                                    <p:animMotion origin="layout" path="M 2.5E-6 -2.96296E-6 C -0.00052 0.00093 -0.0007 0.00232 -0.00139 0.00324 C -0.00191 0.00394 -0.0033 0.00324 -0.00347 0.0044 C -0.004 0.01343 -0.00347 0.02477 0.00069 0.03172 " pathEditMode="relative" rAng="0" ptsTypes="fffA">
                                      <p:cBhvr>
                                        <p:cTn id="39" dur="500" fill="hold"/>
                                        <p:tgtEl>
                                          <p:spTgt spid="37"/>
                                        </p:tgtEl>
                                        <p:attrNameLst>
                                          <p:attrName>ppt_x</p:attrName>
                                          <p:attrName>ppt_y</p:attrName>
                                        </p:attrNameLst>
                                      </p:cBhvr>
                                      <p:rCtr x="-174" y="1574"/>
                                    </p:animMotion>
                                  </p:childTnLst>
                                </p:cTn>
                              </p:par>
                            </p:childTnLst>
                          </p:cTn>
                        </p:par>
                        <p:par>
                          <p:cTn id="40" fill="hold">
                            <p:stCondLst>
                              <p:cond delay="2001"/>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37"/>
                                        </p:tgtEl>
                                        <p:attrNameLst>
                                          <p:attrName>style.visibility</p:attrName>
                                        </p:attrNameLst>
                                      </p:cBhvr>
                                      <p:to>
                                        <p:strVal val="hidden"/>
                                      </p:to>
                                    </p:set>
                                  </p:childTnLst>
                                </p:cTn>
                              </p:par>
                              <p:par>
                                <p:cTn id="45" presetID="1" presetClass="entr" presetSubtype="0" fill="hold" grpId="0" nodeType="withEffect">
                                  <p:stCondLst>
                                    <p:cond delay="0"/>
                                  </p:stCondLst>
                                  <p:iterate type="lt">
                                    <p:tmAbs val="50"/>
                                  </p:iterate>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4.72222E-6 5.55556E-6 C -0.00208 0.00418 -0.00382 0.01043 0.00104 0.01251 C 0.00208 0.01644 0.00521 0.0183 0.00781 0.02015 C 0.01563 0.02547 0.02361 0.03195 0.03229 0.03473 C 0.03472 0.03681 0.03767 0.03635 0.03958 0.0389 " pathEditMode="relative" ptsTypes="ffffA">
                                      <p:cBhvr>
                                        <p:cTn id="50" dur="500" fill="hold"/>
                                        <p:tgtEl>
                                          <p:spTgt spid="39"/>
                                        </p:tgtEl>
                                        <p:attrNameLst>
                                          <p:attrName>ppt_x</p:attrName>
                                          <p:attrName>ppt_y</p:attrName>
                                        </p:attrNameLst>
                                      </p:cBhvr>
                                    </p:animMotion>
                                  </p:childTnLst>
                                </p:cTn>
                              </p:par>
                            </p:childTnLst>
                          </p:cTn>
                        </p:par>
                        <p:par>
                          <p:cTn id="51" fill="hold">
                            <p:stCondLst>
                              <p:cond delay="2501"/>
                            </p:stCondLst>
                            <p:childTnLst>
                              <p:par>
                                <p:cTn id="52" presetID="1" presetClass="entr" presetSubtype="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39"/>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0" presetClass="path" presetSubtype="0" accel="50000" decel="50000" fill="hold" nodeType="withEffect">
                                  <p:stCondLst>
                                    <p:cond delay="1000"/>
                                  </p:stCondLst>
                                  <p:childTnLst>
                                    <p:animMotion origin="layout" path="M -0.00659 -0.00139 C -0.02152 0.0037 -0.0335 0.01227 0.00053 0.01505 C 0.00799 0.02037 0.03056 0.02292 0.04879 0.02546 C 0.10435 0.03241 0.16129 0.04097 0.22344 0.04491 C 0.24098 0.04769 0.26181 0.04699 0.2757 0.0507 " pathEditMode="relative" rAng="0" ptsTypes="ffffA">
                                      <p:cBhvr>
                                        <p:cTn id="59" dur="500" fill="hold"/>
                                        <p:tgtEl>
                                          <p:spTgt spid="41"/>
                                        </p:tgtEl>
                                        <p:attrNameLst>
                                          <p:attrName>ppt_x</p:attrName>
                                          <p:attrName>ppt_y</p:attrName>
                                        </p:attrNameLst>
                                      </p:cBhvr>
                                      <p:rCtr x="12760" y="2593"/>
                                    </p:animMotion>
                                  </p:childTnLst>
                                </p:cTn>
                              </p:par>
                            </p:childTnLst>
                          </p:cTn>
                        </p:par>
                        <p:par>
                          <p:cTn id="60" fill="hold">
                            <p:stCondLst>
                              <p:cond delay="4001"/>
                            </p:stCondLst>
                            <p:childTnLst>
                              <p:par>
                                <p:cTn id="61" presetID="1"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2" grpId="0" animBg="1"/>
      <p:bldP spid="33" grpId="0"/>
      <p:bldP spid="35" grpId="0" animBg="1"/>
      <p:bldP spid="36" grpId="0"/>
      <p:bldP spid="38" grpId="0"/>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You may enter any pertinent notes about your subject or your request, such as a specific room request. This field is optional. Click “Continue” to accept the data and progress to the next screen.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72" t="16954" r="20856" b="43171"/>
          <a:stretch/>
        </p:blipFill>
        <p:spPr bwMode="auto">
          <a:xfrm>
            <a:off x="1008087" y="911961"/>
            <a:ext cx="7127825" cy="373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174284" y="3214004"/>
            <a:ext cx="6477802" cy="369332"/>
          </a:xfrm>
          <a:prstGeom prst="rect">
            <a:avLst/>
          </a:prstGeom>
          <a:noFill/>
        </p:spPr>
        <p:txBody>
          <a:bodyPr wrap="square" rtlCol="0">
            <a:spAutoFit/>
          </a:bodyPr>
          <a:lstStyle/>
          <a:p>
            <a:r>
              <a:rPr lang="en-US" sz="1100" dirty="0" smtClean="0"/>
              <a:t>Enter your notes here</a:t>
            </a:r>
            <a:r>
              <a:rPr lang="en-US" dirty="0" smtClean="0"/>
              <a:t>.</a:t>
            </a:r>
            <a:endParaRPr lang="en-US" dirty="0"/>
          </a:p>
        </p:txBody>
      </p:sp>
      <p:pic>
        <p:nvPicPr>
          <p:cNvPr id="25"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9346" y="4341847"/>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788" y="3459511"/>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6371" t="38918" r="31819" b="58361"/>
          <a:stretch/>
        </p:blipFill>
        <p:spPr bwMode="auto">
          <a:xfrm>
            <a:off x="6639465" y="4297609"/>
            <a:ext cx="1404894" cy="25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2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0 -2.16516E-6 C -0.0283 -0.00139 -0.05556 -0.00486 -0.08316 -0.00763 C -0.09444 -0.00856 -0.10712 -0.00809 -0.11858 -0.0111 C -0.14722 -0.01897 -0.17535 -0.03354 -0.20451 -0.03747 C -0.20885 -0.04071 -0.21111 -0.04117 -0.21667 -0.0421 C -0.2191 -0.04349 -0.22101 -0.0458 -0.22361 -0.04696 C -0.22865 -0.04927 -0.23385 -0.04996 -0.23889 -0.05274 C -0.25017 -0.05922 -0.26267 -0.06546 -0.27517 -0.06847 C -0.27865 -0.07101 -0.28125 -0.07171 -0.28524 -0.0731 C -0.28854 -0.07749 -0.29549 -0.08003 -0.30052 -0.08165 C -0.30625 -0.08628 -0.31267 -0.09091 -0.31858 -0.09553 C -0.32049 -0.09762 -0.32865 -0.10594 -0.33073 -0.10872 C -0.3316 -0.11011 -0.33177 -0.11173 -0.33281 -0.11242 C -0.33455 -0.11427 -0.33698 -0.11473 -0.33872 -0.11612 C -0.34115 -0.12052 -0.34844 -0.12399 -0.34844 -0.12861 " pathEditMode="relative" rAng="0" ptsTypes="ffffffffffffffA">
                                      <p:cBhvr>
                                        <p:cTn id="9" dur="1000" fill="hold"/>
                                        <p:tgtEl>
                                          <p:spTgt spid="25"/>
                                        </p:tgtEl>
                                        <p:attrNameLst>
                                          <p:attrName>ppt_x</p:attrName>
                                          <p:attrName>ppt_y</p:attrName>
                                        </p:attrNameLst>
                                      </p:cBhvr>
                                      <p:rCtr x="-17431" y="-6431"/>
                                    </p:animMotion>
                                  </p:childTnLst>
                                </p:cTn>
                              </p:par>
                            </p:childTnLst>
                          </p:cTn>
                        </p:par>
                        <p:par>
                          <p:cTn id="10" fill="hold">
                            <p:stCondLst>
                              <p:cond delay="2000"/>
                            </p:stCondLst>
                            <p:childTnLst>
                              <p:par>
                                <p:cTn id="11" presetID="1" presetClass="entr" presetSubtype="0" fill="hold" grpId="0" nodeType="afterEffect">
                                  <p:stCondLst>
                                    <p:cond delay="0"/>
                                  </p:stCondLst>
                                  <p:iterate type="lt">
                                    <p:tmAbs val="50"/>
                                  </p:iterate>
                                  <p:childTnLst>
                                    <p:set>
                                      <p:cBhvr>
                                        <p:cTn id="12" dur="1" fill="hold">
                                          <p:stCondLst>
                                            <p:cond delay="0"/>
                                          </p:stCondLst>
                                        </p:cTn>
                                        <p:tgtEl>
                                          <p:spTgt spid="1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0" presetClass="path" presetSubtype="0" accel="50000" decel="50000" fill="hold" nodeType="withEffect">
                                  <p:stCondLst>
                                    <p:cond delay="500"/>
                                  </p:stCondLst>
                                  <p:childTnLst>
                                    <p:animMotion origin="layout" path="M -0.00052 -0.00023 C 0.00435 0.00417 0.00678 0.01111 0.01095 0.01666 C 0.01615 0.02383 0.02379 0.03007 0.03091 0.03331 C 0.03473 0.0384 0.03213 0.03586 0.03942 0.0391 C 0.04532 0.04164 0.04966 0.0465 0.05626 0.04881 C 0.06216 0.05344 0.06806 0.05621 0.07414 0.06015 C 0.08699 0.06824 0.09931 0.07819 0.11199 0.08675 C 0.11945 0.09184 0.12501 0.09924 0.13317 0.10225 C 0.13872 0.10664 0.14411 0.10965 0.15001 0.11335 C 0.15261 0.11497 0.15574 0.11451 0.15834 0.11613 C 0.16806 0.1226 0.17935 0.1307 0.18994 0.13301 C 0.19532 0.13579 0.19897 0.13741 0.2047 0.13856 C 0.21025 0.14365 0.21615 0.14435 0.22258 0.14712 C 0.2323 0.15129 0.2422 0.15753 0.25209 0.15961 C 0.2639 0.16493 0.27657 0.16887 0.2889 0.17095 C 0.29515 0.17373 0.3014 0.17396 0.30782 0.17511 C 0.33525 0.17997 0.36233 0.18228 0.38994 0.18344 C 0.43004 0.18228 0.46997 0.18043 0.5099 0.17789 C 0.51685 0.17604 0.52275 0.17465 0.52987 0.17373 C 0.54237 0.16956 0.5547 0.16679 0.56685 0.161 C 0.57032 0.15938 0.57379 0.15707 0.57727 0.15545 C 0.58004 0.15429 0.58577 0.15267 0.58577 0.15267 C 0.59098 0.14805 0.59775 0.14643 0.60365 0.14412 C 0.60574 0.14319 0.60782 0.14227 0.6099 0.14134 C 0.61095 0.14088 0.61303 0.13995 0.61303 0.13995 " pathEditMode="relative" ptsTypes="ffffffffffffffffffffffffA">
                                      <p:cBhvr>
                                        <p:cTn id="18" dur="1500" fill="hold"/>
                                        <p:tgtEl>
                                          <p:spTgt spid="26"/>
                                        </p:tgtEl>
                                        <p:attrNameLst>
                                          <p:attrName>ppt_x</p:attrName>
                                          <p:attrName>ppt_y</p:attrName>
                                        </p:attrNameLst>
                                      </p:cBhvr>
                                    </p:animMotion>
                                  </p:childTnLst>
                                </p:cTn>
                              </p:par>
                            </p:childTnLst>
                          </p:cTn>
                        </p:par>
                        <p:par>
                          <p:cTn id="19" fill="hold">
                            <p:stCondLst>
                              <p:cond delay="4000"/>
                            </p:stCondLst>
                            <p:childTnLst>
                              <p:par>
                                <p:cTn id="20" presetID="1"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800493"/>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The schedule request has been submitted to the CRC. </a:t>
            </a:r>
            <a:endParaRPr lang="en-US" sz="2400" dirty="0" smtClean="0">
              <a:solidFill>
                <a:schemeClr val="tx1">
                  <a:lumMod val="75000"/>
                  <a:lumOff val="25000"/>
                </a:schemeClr>
              </a:solidFill>
              <a:latin typeface="Franklin Gothic Book" panose="020B0503020102020204" pitchFamily="34" charset="0"/>
            </a:endParaRPr>
          </a:p>
          <a:p>
            <a:r>
              <a:rPr lang="en-US" sz="2400" dirty="0" smtClean="0">
                <a:solidFill>
                  <a:schemeClr val="tx1">
                    <a:lumMod val="75000"/>
                    <a:lumOff val="25000"/>
                  </a:schemeClr>
                </a:solidFill>
                <a:latin typeface="Franklin Gothic Book" panose="020B0503020102020204" pitchFamily="34" charset="0"/>
              </a:rPr>
              <a:t>It </a:t>
            </a:r>
            <a:r>
              <a:rPr lang="en-US" sz="2400" dirty="0">
                <a:solidFill>
                  <a:schemeClr val="tx1">
                    <a:lumMod val="75000"/>
                    <a:lumOff val="25000"/>
                  </a:schemeClr>
                </a:solidFill>
                <a:latin typeface="Franklin Gothic Book" panose="020B0503020102020204" pitchFamily="34" charset="0"/>
              </a:rPr>
              <a:t>will be reviewed and a response will be emailed to the requester. The schedule is not finalized until you receive the email.</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1567" t="13474" r="24027" b="42137"/>
          <a:stretch/>
        </p:blipFill>
        <p:spPr bwMode="auto">
          <a:xfrm>
            <a:off x="1772638" y="846743"/>
            <a:ext cx="5598724" cy="3670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532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978202" y="4822758"/>
            <a:ext cx="7550656" cy="1061829"/>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If you do not receive a response within 48 hours or 2 business days, please contact the CRC.</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1567" t="13474" r="24027" b="42137"/>
          <a:stretch/>
        </p:blipFill>
        <p:spPr bwMode="auto">
          <a:xfrm>
            <a:off x="1772638" y="846743"/>
            <a:ext cx="5598724" cy="3670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442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796672" y="5228630"/>
            <a:ext cx="7550656" cy="1061829"/>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 the printer icon to display a printable PDF form with the scheduling information for your records. </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1567" t="13474" r="24027" b="42137"/>
          <a:stretch/>
        </p:blipFill>
        <p:spPr bwMode="auto">
          <a:xfrm>
            <a:off x="2146709" y="1049679"/>
            <a:ext cx="5598724" cy="3670679"/>
          </a:xfrm>
          <a:prstGeom prst="rect">
            <a:avLst/>
          </a:prstGeom>
          <a:ln>
            <a:noFill/>
          </a:ln>
          <a:effectLst>
            <a:outerShdw blurRad="292100" dist="139700" dir="2700000" algn="tl" rotWithShape="0">
              <a:srgbClr val="333333">
                <a:alpha val="65000"/>
              </a:srgbClr>
            </a:outerShdw>
          </a:effectLst>
          <a:extLst/>
        </p:spPr>
      </p:pic>
      <p:pic>
        <p:nvPicPr>
          <p:cNvPr id="13"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17417" t="20573" r="20793" b="15335"/>
          <a:stretch/>
        </p:blipFill>
        <p:spPr bwMode="auto">
          <a:xfrm>
            <a:off x="781481" y="757154"/>
            <a:ext cx="4164590" cy="4065604"/>
          </a:xfrm>
          <a:prstGeom prst="rect">
            <a:avLst/>
          </a:prstGeom>
          <a:ln w="12700">
            <a:solidFill>
              <a:schemeClr val="bg1">
                <a:lumMod val="50000"/>
              </a:schemeClr>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6510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3020585" y="1214"/>
            <a:ext cx="2935559"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55742" y="1494864"/>
            <a:ext cx="8832516" cy="5324535"/>
          </a:xfrm>
          <a:prstGeom prst="rect">
            <a:avLst/>
          </a:prstGeom>
        </p:spPr>
        <p:txBody>
          <a:bodyPr wrap="square">
            <a:spAutoFit/>
          </a:bodyPr>
          <a:lstStyle/>
          <a:p>
            <a:pPr lvl="0">
              <a:defRPr/>
            </a:pPr>
            <a:r>
              <a:rPr lang="en-US" sz="2800" dirty="0" smtClean="0">
                <a:solidFill>
                  <a:schemeClr val="tx1">
                    <a:lumMod val="75000"/>
                    <a:lumOff val="25000"/>
                  </a:schemeClr>
                </a:solidFill>
                <a:latin typeface="Franklin Gothic Demi" panose="020B0703020102020204" pitchFamily="34" charset="0"/>
              </a:rPr>
              <a:t>Why should I use </a:t>
            </a:r>
            <a:r>
              <a:rPr lang="en-US" sz="2800" dirty="0" err="1" smtClean="0">
                <a:solidFill>
                  <a:schemeClr val="tx1">
                    <a:lumMod val="75000"/>
                    <a:lumOff val="25000"/>
                  </a:schemeClr>
                </a:solidFill>
                <a:latin typeface="Franklin Gothic Demi" panose="020B0703020102020204" pitchFamily="34" charset="0"/>
              </a:rPr>
              <a:t>WebCAMP</a:t>
            </a:r>
            <a:r>
              <a:rPr lang="en-US" sz="2800" dirty="0" smtClean="0">
                <a:solidFill>
                  <a:schemeClr val="tx1">
                    <a:lumMod val="75000"/>
                    <a:lumOff val="25000"/>
                  </a:schemeClr>
                </a:solidFill>
                <a:latin typeface="Franklin Gothic Demi" panose="020B0703020102020204" pitchFamily="34" charset="0"/>
              </a:rPr>
              <a:t>?</a:t>
            </a:r>
            <a:endParaRPr lang="en-US" sz="2800" dirty="0" smtClean="0">
              <a:solidFill>
                <a:schemeClr val="tx1">
                  <a:lumMod val="75000"/>
                  <a:lumOff val="25000"/>
                </a:schemeClr>
              </a:solidFill>
              <a:latin typeface="Franklin Gothic Demi" panose="020B0703020102020204" pitchFamily="34" charset="0"/>
            </a:endParaRPr>
          </a:p>
          <a:p>
            <a:pPr lvl="0">
              <a:defRPr/>
            </a:pPr>
            <a:endParaRPr lang="en-US" sz="2800" dirty="0">
              <a:solidFill>
                <a:schemeClr val="tx1">
                  <a:lumMod val="75000"/>
                  <a:lumOff val="25000"/>
                </a:schemeClr>
              </a:solidFill>
              <a:latin typeface="Franklin Gothic Demi" panose="020B0703020102020204" pitchFamily="34" charset="0"/>
            </a:endParaRPr>
          </a:p>
          <a:p>
            <a:r>
              <a:rPr lang="en-US" sz="3200" dirty="0">
                <a:solidFill>
                  <a:schemeClr val="tx1">
                    <a:lumMod val="75000"/>
                    <a:lumOff val="25000"/>
                  </a:schemeClr>
                </a:solidFill>
                <a:latin typeface="Franklin Gothic Book" panose="020B0503020102020204" pitchFamily="34" charset="0"/>
              </a:rPr>
              <a:t>Using </a:t>
            </a:r>
            <a:r>
              <a:rPr lang="en-US" sz="3200" dirty="0" err="1">
                <a:solidFill>
                  <a:schemeClr val="tx1">
                    <a:lumMod val="75000"/>
                    <a:lumOff val="25000"/>
                  </a:schemeClr>
                </a:solidFill>
                <a:latin typeface="Franklin Gothic Book" panose="020B0503020102020204" pitchFamily="34" charset="0"/>
              </a:rPr>
              <a:t>WebCAMP</a:t>
            </a:r>
            <a:r>
              <a:rPr lang="en-US" sz="3200" dirty="0">
                <a:solidFill>
                  <a:schemeClr val="tx1">
                    <a:lumMod val="75000"/>
                    <a:lumOff val="25000"/>
                  </a:schemeClr>
                </a:solidFill>
                <a:latin typeface="Franklin Gothic Book" panose="020B0503020102020204" pitchFamily="34" charset="0"/>
              </a:rPr>
              <a:t> to request, create and administer study participant visits will allow smoother, more accurate and more efficient delivery of study related services. This will result in greater service satisfaction for study staff and research participants, as well as improved efficiency for CRC personnel.</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Tree>
    <p:extLst>
      <p:ext uri="{BB962C8B-B14F-4D97-AF65-F5344CB8AC3E}">
        <p14:creationId xmlns:p14="http://schemas.microsoft.com/office/powerpoint/2010/main" val="615979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879799" y="5026729"/>
            <a:ext cx="7550656" cy="1431161"/>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 the repeat icon to return to the beginning of the form and create a new schedule request. Click close if you are finished entering schedule requests.</a:t>
            </a: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1567" t="13474" r="24027" b="42137"/>
          <a:stretch/>
        </p:blipFill>
        <p:spPr bwMode="auto">
          <a:xfrm>
            <a:off x="1772638" y="1010984"/>
            <a:ext cx="5598724" cy="3670679"/>
          </a:xfrm>
          <a:prstGeom prst="rect">
            <a:avLst/>
          </a:prstGeom>
          <a:ln>
            <a:noFill/>
          </a:ln>
          <a:effectLst>
            <a:outerShdw blurRad="292100" dist="139700" dir="2700000" algn="tl" rotWithShape="0">
              <a:srgbClr val="333333">
                <a:alpha val="65000"/>
              </a:srgbClr>
            </a:outerShdw>
          </a:effectLst>
          <a:extLst/>
        </p:spPr>
      </p:pic>
      <p:pic>
        <p:nvPicPr>
          <p:cNvPr id="1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7506" y="3843720"/>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061" y="4434013"/>
            <a:ext cx="165307"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1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4.47143E-6 C 0.00659 0.00971 0.01493 0.0185 0.02604 0.02359 C 0.02725 0.02428 0.02882 0.02498 0.03003 0.02613 C 0.03107 0.02683 0.03159 0.02799 0.03281 0.02891 C 0.03524 0.03007 0.03819 0.03007 0.04079 0.03146 C 0.0493 0.03678 0.05885 0.04186 0.0684 0.0451 C 0.07395 0.05065 0.08333 0.05274 0.09097 0.05505 C 0.09253 0.05551 0.0934 0.0569 0.09513 0.05783 C 0.10399 0.06153 0.10659 0.06106 0.11493 0.06638 C 0.11718 0.06777 0.12048 0.06754 0.12309 0.06893 C 0.12986 0.07332 0.13784 0.07471 0.14548 0.07656 C 0.16024 0.08582 0.18159 0.08674 0.19878 0.08674 " pathEditMode="relative" rAng="0" ptsTypes="fffffffffffA">
                                      <p:cBhvr>
                                        <p:cTn id="6" dur="1000" fill="hold"/>
                                        <p:tgtEl>
                                          <p:spTgt spid="14"/>
                                        </p:tgtEl>
                                        <p:attrNameLst>
                                          <p:attrName>ppt_x</p:attrName>
                                          <p:attrName>ppt_y</p:attrName>
                                        </p:attrNameLst>
                                      </p:cBhvr>
                                      <p:rCtr x="9931" y="4326"/>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1000"/>
                            </p:stCondLst>
                            <p:childTnLst>
                              <p:par>
                                <p:cTn id="13" presetID="0" presetClass="path" presetSubtype="0" accel="50000" decel="50000" fill="hold" nodeType="afterEffect">
                                  <p:stCondLst>
                                    <p:cond delay="1000"/>
                                  </p:stCondLst>
                                  <p:childTnLst>
                                    <p:animMotion origin="layout" path="M 2.77778E-6 -5.65811E-6 C 0.00173 -0.00695 0.00399 -0.01204 0.0052 -0.01967 C 0.00416 -0.03447 2.77778E-6 -0.05876 -0.00851 -0.0701 " pathEditMode="relative" ptsTypes="ffA">
                                      <p:cBhvr>
                                        <p:cTn id="14" dur="75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56416" y="8226"/>
            <a:ext cx="9161587" cy="6532189"/>
          </a:xfrm>
          <a:prstGeom prst="rect">
            <a:avLst/>
          </a:prstGeom>
          <a:solidFill>
            <a:srgbClr val="003D7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p:cNvSpPr/>
          <p:nvPr/>
        </p:nvSpPr>
        <p:spPr>
          <a:xfrm>
            <a:off x="261850" y="2857003"/>
            <a:ext cx="8620299" cy="2262158"/>
          </a:xfrm>
          <a:prstGeom prst="rect">
            <a:avLst/>
          </a:prstGeom>
        </p:spPr>
        <p:txBody>
          <a:bodyPr wrap="square">
            <a:spAutoFit/>
          </a:bodyPr>
          <a:lstStyle/>
          <a:p>
            <a:r>
              <a:rPr lang="en-US" sz="3600" dirty="0" smtClean="0">
                <a:solidFill>
                  <a:srgbClr val="EE8F4C"/>
                </a:solidFill>
                <a:latin typeface="Franklin Gothic Demi" panose="020B0703020102020204" pitchFamily="34" charset="0"/>
              </a:rPr>
              <a:t>You’re finished! </a:t>
            </a:r>
            <a:r>
              <a:rPr lang="en-US" sz="3600" dirty="0" smtClean="0">
                <a:solidFill>
                  <a:schemeClr val="bg1"/>
                </a:solidFill>
                <a:latin typeface="Franklin Gothic Demi" panose="020B0703020102020204" pitchFamily="34" charset="0"/>
              </a:rPr>
              <a:t>Thank </a:t>
            </a:r>
            <a:r>
              <a:rPr lang="en-US" sz="3600" dirty="0">
                <a:solidFill>
                  <a:schemeClr val="bg1"/>
                </a:solidFill>
                <a:latin typeface="Franklin Gothic Demi" panose="020B0703020102020204" pitchFamily="34" charset="0"/>
              </a:rPr>
              <a:t>you for viewing the Clinical Research Center’s presentation on </a:t>
            </a:r>
            <a:r>
              <a:rPr lang="en-US" sz="3600" dirty="0" err="1">
                <a:solidFill>
                  <a:schemeClr val="bg1"/>
                </a:solidFill>
                <a:latin typeface="Franklin Gothic Demi" panose="020B0703020102020204" pitchFamily="34" charset="0"/>
              </a:rPr>
              <a:t>WebCAMP</a:t>
            </a:r>
            <a:r>
              <a:rPr lang="en-US" sz="3600" dirty="0">
                <a:solidFill>
                  <a:schemeClr val="bg1"/>
                </a:solidFill>
                <a:latin typeface="Franklin Gothic Demi" panose="020B0703020102020204" pitchFamily="34" charset="0"/>
              </a:rPr>
              <a:t> participant scheduling.</a:t>
            </a:r>
          </a:p>
          <a:p>
            <a:endParaRPr lang="en-US" sz="3300" dirty="0">
              <a:solidFill>
                <a:srgbClr val="EE8F4C"/>
              </a:solidFill>
              <a:latin typeface="Franklin Gothic Demi" panose="020B0703020102020204" pitchFamily="34" charset="0"/>
            </a:endParaRPr>
          </a:p>
        </p:txBody>
      </p:sp>
      <p:sp>
        <p:nvSpPr>
          <p:cNvPr id="6" name="Rectangle 5"/>
          <p:cNvSpPr/>
          <p:nvPr/>
        </p:nvSpPr>
        <p:spPr>
          <a:xfrm>
            <a:off x="3104220" y="0"/>
            <a:ext cx="2935559" cy="518533"/>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9" name="TextBox 8"/>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81843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3020585" y="1214"/>
            <a:ext cx="2935559"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97897" y="1957983"/>
            <a:ext cx="8580934" cy="4339650"/>
          </a:xfrm>
          <a:prstGeom prst="rect">
            <a:avLst/>
          </a:prstGeom>
        </p:spPr>
        <p:txBody>
          <a:bodyPr wrap="square">
            <a:spAutoFit/>
          </a:bodyPr>
          <a:lstStyle/>
          <a:p>
            <a:pPr lvl="0">
              <a:defRPr/>
            </a:pPr>
            <a:r>
              <a:rPr lang="en-US" sz="2800" dirty="0" smtClean="0">
                <a:solidFill>
                  <a:schemeClr val="tx1">
                    <a:lumMod val="75000"/>
                    <a:lumOff val="25000"/>
                  </a:schemeClr>
                </a:solidFill>
                <a:latin typeface="Franklin Gothic Demi" panose="020B0703020102020204" pitchFamily="34" charset="0"/>
              </a:rPr>
              <a:t>What happens when a protocol is registered? </a:t>
            </a:r>
            <a:endParaRPr lang="en-US" sz="2800" dirty="0" smtClean="0">
              <a:solidFill>
                <a:schemeClr val="tx1">
                  <a:lumMod val="75000"/>
                  <a:lumOff val="25000"/>
                </a:schemeClr>
              </a:solidFill>
              <a:latin typeface="Franklin Gothic Demi" panose="020B0703020102020204" pitchFamily="34" charset="0"/>
            </a:endParaRPr>
          </a:p>
          <a:p>
            <a:pPr lvl="0">
              <a:defRPr/>
            </a:pPr>
            <a:endParaRPr lang="en-US" sz="2800" dirty="0">
              <a:solidFill>
                <a:schemeClr val="tx1">
                  <a:lumMod val="75000"/>
                  <a:lumOff val="25000"/>
                </a:schemeClr>
              </a:solidFill>
              <a:latin typeface="Franklin Gothic Demi" panose="020B0703020102020204" pitchFamily="34" charset="0"/>
            </a:endParaRPr>
          </a:p>
          <a:p>
            <a:r>
              <a:rPr lang="en-US" sz="3200" dirty="0">
                <a:solidFill>
                  <a:schemeClr val="tx1">
                    <a:lumMod val="75000"/>
                    <a:lumOff val="25000"/>
                  </a:schemeClr>
                </a:solidFill>
                <a:latin typeface="Franklin Gothic Book" panose="020B0503020102020204" pitchFamily="34" charset="0"/>
              </a:rPr>
              <a:t>When a protocol is registered with the Clinical Research Center (CRC), </a:t>
            </a:r>
            <a:r>
              <a:rPr lang="en-US" sz="3200" dirty="0" err="1">
                <a:solidFill>
                  <a:schemeClr val="tx1">
                    <a:lumMod val="75000"/>
                    <a:lumOff val="25000"/>
                  </a:schemeClr>
                </a:solidFill>
                <a:latin typeface="Franklin Gothic Book" panose="020B0503020102020204" pitchFamily="34" charset="0"/>
              </a:rPr>
              <a:t>WebCAMP</a:t>
            </a:r>
            <a:r>
              <a:rPr lang="en-US" sz="3200" dirty="0">
                <a:solidFill>
                  <a:schemeClr val="tx1">
                    <a:lumMod val="75000"/>
                    <a:lumOff val="25000"/>
                  </a:schemeClr>
                </a:solidFill>
                <a:latin typeface="Franklin Gothic Book" panose="020B0503020102020204" pitchFamily="34" charset="0"/>
              </a:rPr>
              <a:t> login credentials and a link to the schedule request </a:t>
            </a:r>
            <a:r>
              <a:rPr lang="en-US" sz="3200" dirty="0" err="1">
                <a:solidFill>
                  <a:schemeClr val="tx1">
                    <a:lumMod val="75000"/>
                    <a:lumOff val="25000"/>
                  </a:schemeClr>
                </a:solidFill>
                <a:latin typeface="Franklin Gothic Book" panose="020B0503020102020204" pitchFamily="34" charset="0"/>
              </a:rPr>
              <a:t>CUICform</a:t>
            </a:r>
            <a:r>
              <a:rPr lang="en-US" sz="3200" dirty="0">
                <a:solidFill>
                  <a:schemeClr val="tx1">
                    <a:lumMod val="75000"/>
                    <a:lumOff val="25000"/>
                  </a:schemeClr>
                </a:solidFill>
                <a:latin typeface="Franklin Gothic Book" panose="020B0503020102020204" pitchFamily="34" charset="0"/>
              </a:rPr>
              <a:t> will be emailed to all listed study personnel. </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Tree>
    <p:extLst>
      <p:ext uri="{BB962C8B-B14F-4D97-AF65-F5344CB8AC3E}">
        <p14:creationId xmlns:p14="http://schemas.microsoft.com/office/powerpoint/2010/main" val="2800517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371600" y="5341263"/>
            <a:ext cx="6400800" cy="1754326"/>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Clicking the link to the </a:t>
            </a:r>
            <a:r>
              <a:rPr lang="en-US" sz="2400" dirty="0" err="1">
                <a:solidFill>
                  <a:schemeClr val="tx1">
                    <a:lumMod val="75000"/>
                    <a:lumOff val="25000"/>
                  </a:schemeClr>
                </a:solidFill>
                <a:latin typeface="Franklin Gothic Book" panose="020B0503020102020204" pitchFamily="34" charset="0"/>
              </a:rPr>
              <a:t>CUICform</a:t>
            </a:r>
            <a:r>
              <a:rPr lang="en-US" sz="2400" dirty="0">
                <a:solidFill>
                  <a:schemeClr val="tx1">
                    <a:lumMod val="75000"/>
                    <a:lumOff val="25000"/>
                  </a:schemeClr>
                </a:solidFill>
                <a:latin typeface="Franklin Gothic Book" panose="020B0503020102020204" pitchFamily="34" charset="0"/>
              </a:rPr>
              <a:t> opens the CRC schedule request form.</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57900"/>
            <a:ext cx="6400800" cy="33337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402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371600" y="5141758"/>
            <a:ext cx="6400800" cy="2123658"/>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Please note the instructions on the form above. All required information must be filled out or the request may be delayed or rejected. </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171" y="1375452"/>
            <a:ext cx="6400800" cy="3333750"/>
          </a:xfrm>
          <a:prstGeom prst="rect">
            <a:avLst/>
          </a:prstGeom>
          <a:ln>
            <a:noFill/>
          </a:ln>
          <a:effectLst>
            <a:outerShdw blurRad="292100" dist="139700" dir="2700000" algn="tl" rotWithShape="0">
              <a:srgbClr val="333333">
                <a:alpha val="65000"/>
              </a:srgbClr>
            </a:outerShdw>
          </a:effectLs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871" y="2209800"/>
            <a:ext cx="5867400" cy="43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0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750"/>
                            </p:stCondLst>
                            <p:childTnLst>
                              <p:par>
                                <p:cTn id="8" presetID="6" presetClass="emph" presetSubtype="0" fill="hold" nodeType="afterEffect">
                                  <p:stCondLst>
                                    <p:cond delay="0"/>
                                  </p:stCondLst>
                                  <p:childTnLst>
                                    <p:animScale>
                                      <p:cBhvr>
                                        <p:cTn id="9"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371600" y="5141758"/>
            <a:ext cx="6400800" cy="1754326"/>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Click on the button labeled “Continue” to proceed to the form data entry.</a:t>
            </a:r>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87628"/>
            <a:ext cx="6400800" cy="33337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94108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6"/>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2533266" y="-10246"/>
            <a:ext cx="4077468" cy="518533"/>
          </a:xfrm>
          <a:prstGeom prst="rect">
            <a:avLst/>
          </a:prstGeom>
          <a:solidFill>
            <a:srgbClr val="1241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6532189"/>
            <a:ext cx="9144000" cy="325811"/>
          </a:xfrm>
          <a:prstGeom prst="rect">
            <a:avLst/>
          </a:prstGeom>
          <a:solidFill>
            <a:srgbClr val="A1D1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359" y="6584340"/>
            <a:ext cx="1060812" cy="235059"/>
          </a:xfrm>
          <a:prstGeom prst="rect">
            <a:avLst/>
          </a:prstGeom>
        </p:spPr>
      </p:pic>
      <p:sp>
        <p:nvSpPr>
          <p:cNvPr id="17" name="TextBox 16"/>
          <p:cNvSpPr txBox="1"/>
          <p:nvPr/>
        </p:nvSpPr>
        <p:spPr>
          <a:xfrm>
            <a:off x="-35174" y="6501815"/>
            <a:ext cx="7235687" cy="400110"/>
          </a:xfrm>
          <a:prstGeom prst="rect">
            <a:avLst/>
          </a:prstGeom>
          <a:noFill/>
        </p:spPr>
        <p:txBody>
          <a:bodyPr wrap="square" rtlCol="0">
            <a:spAutoFit/>
          </a:bodyPr>
          <a:lstStyle/>
          <a:p>
            <a:r>
              <a:rPr lang="en-US" sz="1000" i="1" dirty="0">
                <a:solidFill>
                  <a:schemeClr val="tx1">
                    <a:lumMod val="75000"/>
                    <a:lumOff val="25000"/>
                  </a:schemeClr>
                </a:solidFill>
              </a:rPr>
              <a:t>The UF CTSI is supported in part by NIH Clinical and Translational Science Awards UL1TR001427, KL2TR001429 and TL1TR001428. </a:t>
            </a:r>
          </a:p>
          <a:p>
            <a:r>
              <a:rPr lang="en-US" sz="1000" i="1" dirty="0" smtClean="0">
                <a:solidFill>
                  <a:schemeClr val="tx1">
                    <a:lumMod val="75000"/>
                    <a:lumOff val="25000"/>
                  </a:schemeClr>
                </a:solidFill>
              </a:rPr>
              <a:t>This </a:t>
            </a:r>
            <a:r>
              <a:rPr lang="en-US" sz="1000" i="1" dirty="0">
                <a:solidFill>
                  <a:schemeClr val="tx1">
                    <a:lumMod val="75000"/>
                    <a:lumOff val="25000"/>
                  </a:schemeClr>
                </a:solidFill>
              </a:rPr>
              <a:t>content is solely the responsibility of the UF CTSI and does not necessarily represent the official views of the NIH.</a:t>
            </a:r>
            <a:endParaRPr lang="en-US" sz="1000" dirty="0">
              <a:solidFill>
                <a:schemeClr val="tx1">
                  <a:lumMod val="75000"/>
                  <a:lumOff val="25000"/>
                </a:schemeClr>
              </a:solidFill>
            </a:endParaRPr>
          </a:p>
        </p:txBody>
      </p:sp>
      <p:sp>
        <p:nvSpPr>
          <p:cNvPr id="21" name="Rectangle 20"/>
          <p:cNvSpPr/>
          <p:nvPr/>
        </p:nvSpPr>
        <p:spPr>
          <a:xfrm>
            <a:off x="1221636" y="4762768"/>
            <a:ext cx="6783894" cy="2862322"/>
          </a:xfrm>
          <a:prstGeom prst="rect">
            <a:avLst/>
          </a:prstGeom>
        </p:spPr>
        <p:txBody>
          <a:bodyPr wrap="square">
            <a:spAutoFit/>
          </a:bodyPr>
          <a:lstStyle/>
          <a:p>
            <a:r>
              <a:rPr lang="en-US" sz="2400" dirty="0">
                <a:solidFill>
                  <a:schemeClr val="tx1">
                    <a:lumMod val="75000"/>
                    <a:lumOff val="25000"/>
                  </a:schemeClr>
                </a:solidFill>
                <a:latin typeface="Franklin Gothic Book" panose="020B0503020102020204" pitchFamily="34" charset="0"/>
              </a:rPr>
              <a:t>Enter your name, email, and phone number in the boxes shown. Entries marked </a:t>
            </a:r>
            <a:r>
              <a:rPr lang="en-US" sz="2400" dirty="0" smtClean="0">
                <a:solidFill>
                  <a:schemeClr val="tx1">
                    <a:lumMod val="75000"/>
                    <a:lumOff val="25000"/>
                  </a:schemeClr>
                </a:solidFill>
                <a:latin typeface="Franklin Gothic Book" panose="020B0503020102020204" pitchFamily="34" charset="0"/>
              </a:rPr>
              <a:t>with </a:t>
            </a:r>
            <a:r>
              <a:rPr lang="en-US" sz="2400" dirty="0" smtClean="0">
                <a:solidFill>
                  <a:srgbClr val="124172"/>
                </a:solidFill>
                <a:latin typeface="Franklin Gothic Demi" panose="020B0703020102020204" pitchFamily="34" charset="0"/>
              </a:rPr>
              <a:t>*</a:t>
            </a:r>
            <a:r>
              <a:rPr lang="en-US" sz="2400" dirty="0" smtClean="0">
                <a:solidFill>
                  <a:schemeClr val="tx1">
                    <a:lumMod val="75000"/>
                    <a:lumOff val="25000"/>
                  </a:schemeClr>
                </a:solidFill>
                <a:latin typeface="Franklin Gothic Book" panose="020B0503020102020204" pitchFamily="34" charset="0"/>
              </a:rPr>
              <a:t> are </a:t>
            </a:r>
            <a:r>
              <a:rPr lang="en-US" sz="2400" dirty="0">
                <a:solidFill>
                  <a:schemeClr val="tx1">
                    <a:lumMod val="75000"/>
                    <a:lumOff val="25000"/>
                  </a:schemeClr>
                </a:solidFill>
                <a:latin typeface="Franklin Gothic Book" panose="020B0503020102020204" pitchFamily="34" charset="0"/>
              </a:rPr>
              <a:t>required fields. You will be unable to continue to the next screen if any required fields are left blank.</a:t>
            </a:r>
          </a:p>
          <a:p>
            <a:endParaRPr lang="en-US" sz="2400" dirty="0"/>
          </a:p>
          <a:p>
            <a:pPr>
              <a:defRPr/>
            </a:pPr>
            <a:endParaRPr lang="en-US" sz="1500" i="1" dirty="0">
              <a:solidFill>
                <a:schemeClr val="tx1">
                  <a:lumMod val="75000"/>
                  <a:lumOff val="25000"/>
                </a:schemeClr>
              </a:solidFill>
              <a:latin typeface="Franklin Gothic Demi" panose="020B0703020102020204" pitchFamily="34" charset="0"/>
            </a:endParaRPr>
          </a:p>
          <a:p>
            <a:pPr>
              <a:defRPr/>
            </a:pPr>
            <a:endParaRPr lang="en-US" sz="1500"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a:p>
            <a:pPr lvl="0">
              <a:defRPr/>
            </a:pPr>
            <a:endParaRPr lang="en-US" sz="1500" i="1" dirty="0">
              <a:solidFill>
                <a:schemeClr val="tx1">
                  <a:lumMod val="75000"/>
                  <a:lumOff val="25000"/>
                </a:schemeClr>
              </a:solidFill>
              <a:latin typeface="Franklin Gothic Demi" panose="020B0703020102020204" pitchFamily="34" charset="0"/>
            </a:endParaRPr>
          </a:p>
        </p:txBody>
      </p:sp>
      <p:sp>
        <p:nvSpPr>
          <p:cNvPr id="10" name="Rectangle 9"/>
          <p:cNvSpPr/>
          <p:nvPr/>
        </p:nvSpPr>
        <p:spPr>
          <a:xfrm>
            <a:off x="2533266" y="-43368"/>
            <a:ext cx="4077468" cy="584775"/>
          </a:xfrm>
          <a:prstGeom prst="rect">
            <a:avLst/>
          </a:prstGeom>
        </p:spPr>
        <p:txBody>
          <a:bodyPr wrap="square">
            <a:spAutoFit/>
          </a:bodyPr>
          <a:lstStyle/>
          <a:p>
            <a:pPr algn="ctr" defTabSz="342900" fontAlgn="base">
              <a:spcBef>
                <a:spcPct val="0"/>
              </a:spcBef>
              <a:spcAft>
                <a:spcPct val="0"/>
              </a:spcAft>
              <a:defRPr/>
            </a:pPr>
            <a:r>
              <a:rPr lang="en-US" altLang="en-US" sz="3200" dirty="0" smtClean="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rPr>
              <a:t>SCHEDULE REQUEST</a:t>
            </a:r>
            <a:endParaRPr lang="en-US" altLang="en-US" sz="3200" dirty="0">
              <a:solidFill>
                <a:schemeClr val="bg1"/>
              </a:solidFill>
              <a:latin typeface="Franklin Gothic Demi" panose="020B0703020102020204" pitchFamily="34" charset="0"/>
              <a:ea typeface="ＭＳ Ｐゴシック" panose="020B0600070205080204" pitchFamily="34" charset="-128"/>
              <a:cs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l="22136" t="17192" r="23415" b="39398"/>
          <a:stretch>
            <a:fillRect/>
          </a:stretch>
        </p:blipFill>
        <p:spPr bwMode="auto">
          <a:xfrm>
            <a:off x="1676400" y="806803"/>
            <a:ext cx="5791200" cy="3670678"/>
          </a:xfrm>
          <a:prstGeom prst="rect">
            <a:avLst/>
          </a:prstGeom>
          <a:ln>
            <a:noFill/>
          </a:ln>
          <a:effectLst>
            <a:outerShdw blurRad="292100" dist="139700" dir="2700000" algn="tl" rotWithShape="0">
              <a:srgbClr val="333333">
                <a:alpha val="65000"/>
              </a:srgbClr>
            </a:outerShdw>
          </a:effectLst>
          <a:extLst/>
        </p:spPr>
      </p:pic>
      <p:pic>
        <p:nvPicPr>
          <p:cNvPr id="13"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521718"/>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964380"/>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230712" y="1883415"/>
            <a:ext cx="1355575" cy="230832"/>
          </a:xfrm>
          <a:prstGeom prst="rect">
            <a:avLst/>
          </a:prstGeom>
          <a:noFill/>
        </p:spPr>
        <p:txBody>
          <a:bodyPr wrap="square" rtlCol="0">
            <a:spAutoFit/>
          </a:bodyPr>
          <a:lstStyle/>
          <a:p>
            <a:r>
              <a:rPr lang="en-US" sz="900" b="1" dirty="0" smtClean="0"/>
              <a:t>Good</a:t>
            </a:r>
            <a:endParaRPr lang="en-US" sz="900" b="1" dirty="0"/>
          </a:p>
        </p:txBody>
      </p:sp>
      <p:sp>
        <p:nvSpPr>
          <p:cNvPr id="19" name="TextBox 18"/>
          <p:cNvSpPr txBox="1"/>
          <p:nvPr/>
        </p:nvSpPr>
        <p:spPr>
          <a:xfrm>
            <a:off x="3221187" y="2128534"/>
            <a:ext cx="1355575" cy="230832"/>
          </a:xfrm>
          <a:prstGeom prst="rect">
            <a:avLst/>
          </a:prstGeom>
          <a:noFill/>
        </p:spPr>
        <p:txBody>
          <a:bodyPr wrap="square" rtlCol="0">
            <a:spAutoFit/>
          </a:bodyPr>
          <a:lstStyle/>
          <a:p>
            <a:r>
              <a:rPr lang="en-US" sz="900" b="1" dirty="0" smtClean="0"/>
              <a:t>Johnny</a:t>
            </a:r>
            <a:endParaRPr lang="en-US" sz="900" b="1" dirty="0"/>
          </a:p>
        </p:txBody>
      </p:sp>
      <p:pic>
        <p:nvPicPr>
          <p:cNvPr id="20"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077" y="2263206"/>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221187" y="2387031"/>
            <a:ext cx="1355575" cy="230832"/>
          </a:xfrm>
          <a:prstGeom prst="rect">
            <a:avLst/>
          </a:prstGeom>
          <a:noFill/>
        </p:spPr>
        <p:txBody>
          <a:bodyPr wrap="square" rtlCol="0">
            <a:spAutoFit/>
          </a:bodyPr>
          <a:lstStyle/>
          <a:p>
            <a:r>
              <a:rPr lang="en-US" sz="900" b="1" dirty="0"/>
              <a:t>B</a:t>
            </a:r>
          </a:p>
        </p:txBody>
      </p:sp>
      <p:sp>
        <p:nvSpPr>
          <p:cNvPr id="23" name="TextBox 22"/>
          <p:cNvSpPr txBox="1"/>
          <p:nvPr/>
        </p:nvSpPr>
        <p:spPr>
          <a:xfrm>
            <a:off x="3221187" y="2632906"/>
            <a:ext cx="1355575" cy="230832"/>
          </a:xfrm>
          <a:prstGeom prst="rect">
            <a:avLst/>
          </a:prstGeom>
          <a:noFill/>
        </p:spPr>
        <p:txBody>
          <a:bodyPr wrap="square" rtlCol="0">
            <a:spAutoFit/>
          </a:bodyPr>
          <a:lstStyle/>
          <a:p>
            <a:r>
              <a:rPr lang="en-US" sz="900" b="1" dirty="0" smtClean="0"/>
              <a:t>myemail@abc.edu</a:t>
            </a:r>
            <a:endParaRPr lang="en-US" sz="900" b="1" dirty="0"/>
          </a:p>
        </p:txBody>
      </p:sp>
      <p:pic>
        <p:nvPicPr>
          <p:cNvPr id="24"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799" y="2535880"/>
            <a:ext cx="16530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waterse\AppData\Local\Microsoft\Windows\Temporary Internet Files\Content.IE5\GVNU3E10\Mouse-Cursor-Arow-Fix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083" y="2797817"/>
            <a:ext cx="165307"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240237" y="2866629"/>
            <a:ext cx="1355575" cy="230832"/>
          </a:xfrm>
          <a:prstGeom prst="rect">
            <a:avLst/>
          </a:prstGeom>
          <a:noFill/>
        </p:spPr>
        <p:txBody>
          <a:bodyPr wrap="square" rtlCol="0">
            <a:spAutoFit/>
          </a:bodyPr>
          <a:lstStyle/>
          <a:p>
            <a:r>
              <a:rPr lang="en-US" sz="900" b="1" dirty="0" smtClean="0"/>
              <a:t>999-999-9999</a:t>
            </a:r>
            <a:endParaRPr lang="en-US" sz="900" b="1" dirty="0"/>
          </a:p>
        </p:txBody>
      </p:sp>
    </p:spTree>
    <p:extLst>
      <p:ext uri="{BB962C8B-B14F-4D97-AF65-F5344CB8AC3E}">
        <p14:creationId xmlns:p14="http://schemas.microsoft.com/office/powerpoint/2010/main" val="39039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0" presetClass="path" presetSubtype="0" decel="50000" fill="hold" nodeType="withEffect">
                                  <p:stCondLst>
                                    <p:cond delay="250"/>
                                  </p:stCondLst>
                                  <p:childTnLst>
                                    <p:animMotion origin="layout" path="M 0.00017 -0.00046 C -0.00226 -0.00878 -0.00295 -0.01664 -0.00764 -0.02312 C -0.01198 -0.04092 -0.00573 -0.01896 -0.01233 -0.03329 C -0.01632 -0.04208 -0.01077 -0.03768 -0.01684 -0.04578 C -0.0191 -0.04878 -0.02222 -0.05086 -0.02448 -0.05387 C -0.02795 -0.06774 -0.02327 -0.05294 -0.03056 -0.06404 C -0.04063 -0.07953 -0.03195 -0.07422 -0.04132 -0.07838 C -0.04531 -0.0837 -0.04636 -0.08832 -0.05191 -0.09086 C -0.05643 -0.09664 -0.06198 -0.1052 -0.06736 -0.10936 C -0.06875 -0.11052 -0.07066 -0.11029 -0.07188 -0.11144 C -0.07518 -0.11375 -0.07813 -0.11676 -0.08108 -0.11953 C -0.0842 -0.12208 -0.08525 -0.12832 -0.08889 -0.12971 C -0.0934 -0.13179 -0.0941 -0.13156 -0.09809 -0.13595 C -0.10313 -0.14127 -0.10816 -0.14728 -0.11337 -0.15237 C -0.11771 -0.15699 -0.12309 -0.1593 -0.12709 -0.16462 C -0.13143 -0.1704 -0.13715 -0.17688 -0.14236 -0.18104 C -0.14375 -0.18219 -0.14549 -0.18219 -0.14688 -0.18312 C -0.14861 -0.18427 -0.15018 -0.18589 -0.15156 -0.18728 C -0.15538 -0.19468 -0.15764 -0.19491 -0.16389 -0.19745 C -0.17084 -0.2037 -0.17882 -0.20855 -0.18681 -0.21179 C -0.19236 -0.21688 -0.2099 -0.22612 -0.21736 -0.22612 " pathEditMode="relative" rAng="0" ptsTypes="ffffffffffffffffffffA">
                                      <p:cBhvr>
                                        <p:cTn id="14" dur="1000" fill="hold"/>
                                        <p:tgtEl>
                                          <p:spTgt spid="13"/>
                                        </p:tgtEl>
                                        <p:attrNameLst>
                                          <p:attrName>ppt_x</p:attrName>
                                          <p:attrName>ppt_y</p:attrName>
                                        </p:attrNameLst>
                                      </p:cBhvr>
                                      <p:rCtr x="-10885" y="-11283"/>
                                    </p:animMotion>
                                  </p:childTnLst>
                                </p:cTn>
                              </p:par>
                            </p:childTnLst>
                          </p:cTn>
                        </p:par>
                        <p:par>
                          <p:cTn id="15" fill="hold">
                            <p:stCondLst>
                              <p:cond delay="2250"/>
                            </p:stCondLst>
                            <p:childTnLst>
                              <p:par>
                                <p:cTn id="16" presetID="1" presetClass="exit" presetSubtype="0" fill="hold"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2250"/>
                            </p:stCondLst>
                            <p:childTnLst>
                              <p:par>
                                <p:cTn id="19" presetID="1" presetClass="entr" presetSubtype="0" fill="hold" nodeType="afterEffect">
                                  <p:stCondLst>
                                    <p:cond delay="0"/>
                                  </p:stCondLst>
                                  <p:iterate type="lt">
                                    <p:tmAbs val="30"/>
                                  </p:iterate>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00069 0.00069 C -0.0033 0.00231 -0.0066 0.00393 -0.00903 0.00648 C -0.01007 0.00787 -0.01111 0.00926 -0.01215 0.01064 C -0.01267 0.01134 -0.01371 0.0125 -0.01371 0.01296 C -0.0151 0.01666 -0.01649 0.0199 -0.01736 0.02453 C -0.0158 0.03611 -0.01354 0.03912 -0.00798 0.04259 C -0.00451 0.04514 -0.00746 0.04467 -0.0059 0.04467 " pathEditMode="relative" rAng="0" ptsTypes="ffffffA">
                                      <p:cBhvr>
                                        <p:cTn id="24" dur="500" fill="hold"/>
                                        <p:tgtEl>
                                          <p:spTgt spid="14"/>
                                        </p:tgtEl>
                                        <p:attrNameLst>
                                          <p:attrName>ppt_x</p:attrName>
                                          <p:attrName>ppt_y</p:attrName>
                                        </p:attrNameLst>
                                      </p:cBhvr>
                                      <p:rCtr x="-833" y="2222"/>
                                    </p:animMotion>
                                  </p:childTnLst>
                                </p:cTn>
                              </p:par>
                            </p:childTnLst>
                          </p:cTn>
                        </p:par>
                        <p:par>
                          <p:cTn id="25" fill="hold">
                            <p:stCondLst>
                              <p:cond delay="2750"/>
                            </p:stCondLst>
                            <p:childTnLst>
                              <p:par>
                                <p:cTn id="26" presetID="1" presetClass="entr" presetSubtype="0" fill="hold" nodeType="afterEffect">
                                  <p:stCondLst>
                                    <p:cond delay="0"/>
                                  </p:stCondLst>
                                  <p:iterate type="lt">
                                    <p:tmAbs val="30"/>
                                  </p:iterate>
                                  <p:childTnLst>
                                    <p:set>
                                      <p:cBhvr>
                                        <p:cTn id="27" dur="1" fill="hold">
                                          <p:stCondLst>
                                            <p:cond delay="0"/>
                                          </p:stCondLst>
                                        </p:cTn>
                                        <p:tgtEl>
                                          <p:spTgt spid="19">
                                            <p:txEl>
                                              <p:pRg st="0" end="0"/>
                                            </p:txEl>
                                          </p:spTgt>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9"/>
                                          </p:stCondLst>
                                        </p:cTn>
                                        <p:tgtEl>
                                          <p:spTgt spid="20"/>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8.33333E-7 -9.25926E-6 C -0.00104 0.00023 -0.00208 0.00046 -0.00313 0.00069 C -0.00417 0.00115 -0.00625 0.00208 -0.00625 0.00208 C -0.00764 0.00486 -0.00903 0.00717 -0.0099 0.01041 C -0.00955 0.01643 -0.00938 0.02476 -0.00521 0.02847 C -0.00382 0.03124 -0.00174 0.03194 0.00052 0.03402 C 0.00139 0.03495 0.00365 0.03541 0.00365 0.03541 " pathEditMode="relative" ptsTypes="ffffffA">
                                      <p:cBhvr>
                                        <p:cTn id="33" dur="500" fill="hold"/>
                                        <p:tgtEl>
                                          <p:spTgt spid="20"/>
                                        </p:tgtEl>
                                        <p:attrNameLst>
                                          <p:attrName>ppt_x</p:attrName>
                                          <p:attrName>ppt_y</p:attrName>
                                        </p:attrNameLst>
                                      </p:cBhvr>
                                    </p:animMotion>
                                  </p:childTnLst>
                                </p:cTn>
                              </p:par>
                            </p:childTnLst>
                          </p:cTn>
                        </p:par>
                        <p:par>
                          <p:cTn id="34" fill="hold">
                            <p:stCondLst>
                              <p:cond delay="3250"/>
                            </p:stCondLst>
                            <p:childTnLst>
                              <p:par>
                                <p:cTn id="35" presetID="1" presetClass="entr" presetSubtype="0" fill="hold" nodeType="afterEffect">
                                  <p:stCondLst>
                                    <p:cond delay="0"/>
                                  </p:stCondLst>
                                  <p:iterate type="lt">
                                    <p:tmAbs val="30"/>
                                  </p:iterate>
                                  <p:childTnLst>
                                    <p:set>
                                      <p:cBhvr>
                                        <p:cTn id="36" dur="1" fill="hold">
                                          <p:stCondLst>
                                            <p:cond delay="0"/>
                                          </p:stCondLst>
                                        </p:cTn>
                                        <p:tgtEl>
                                          <p:spTgt spid="22">
                                            <p:txEl>
                                              <p:pRg st="0" end="0"/>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226 -0.00417 C -0.0059 -0.00301 -0.00955 -0.00209 -0.01267 0.00069 C -0.01302 0.00138 -0.01319 0.00208 -0.01371 0.00277 C -0.01424 0.00347 -0.01493 0.00347 -0.01528 0.00416 C -0.01632 0.00601 -0.01667 0.01111 -0.01684 0.01319 C -0.01615 0.01782 -0.0158 0.02152 -0.01267 0.0243 C -0.01128 0.03009 -0.00573 0.03055 -0.00174 0.03055 " pathEditMode="relative" rAng="0" ptsTypes="ffffffA">
                                      <p:cBhvr>
                                        <p:cTn id="42" dur="500" fill="hold"/>
                                        <p:tgtEl>
                                          <p:spTgt spid="24"/>
                                        </p:tgtEl>
                                        <p:attrNameLst>
                                          <p:attrName>ppt_x</p:attrName>
                                          <p:attrName>ppt_y</p:attrName>
                                        </p:attrNameLst>
                                      </p:cBhvr>
                                      <p:rCtr x="-712" y="1736"/>
                                    </p:animMotion>
                                  </p:childTnLst>
                                </p:cTn>
                              </p:par>
                            </p:childTnLst>
                          </p:cTn>
                        </p:par>
                        <p:par>
                          <p:cTn id="43" fill="hold">
                            <p:stCondLst>
                              <p:cond delay="3750"/>
                            </p:stCondLst>
                            <p:childTnLst>
                              <p:par>
                                <p:cTn id="44" presetID="1" presetClass="exit" presetSubtype="0" fill="hold" nodeType="after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par>
                          <p:cTn id="46" fill="hold">
                            <p:stCondLst>
                              <p:cond delay="3750"/>
                            </p:stCondLst>
                            <p:childTnLst>
                              <p:par>
                                <p:cTn id="47" presetID="1" presetClass="entr" presetSubtype="0" fill="hold" nodeType="afterEffect">
                                  <p:stCondLst>
                                    <p:cond delay="0"/>
                                  </p:stCondLst>
                                  <p:iterate type="lt">
                                    <p:tmAbs val="30"/>
                                  </p:iterate>
                                  <p:childTnLst>
                                    <p:set>
                                      <p:cBhvr>
                                        <p:cTn id="48" dur="1" fill="hold">
                                          <p:stCondLst>
                                            <p:cond delay="0"/>
                                          </p:stCondLst>
                                        </p:cTn>
                                        <p:tgtEl>
                                          <p:spTgt spid="2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0.00139 -0.00764 C -0.00503 -0.00671 -0.00868 -0.00578 -0.0118 -0.00301 C -0.01215 -0.00231 -0.01232 -0.00162 -0.01284 -0.00092 C -0.01337 -0.00023 -0.01406 -0.00023 -0.01441 0.00047 C -0.01545 0.00232 -0.0158 0.00741 -0.01597 0.00973 C -0.01527 0.01412 -0.01493 0.01783 -0.0118 0.02061 C -0.01041 0.02639 -0.00486 0.02709 -0.00087 0.02709 " pathEditMode="relative" rAng="0" ptsTypes="ffffffA">
                                      <p:cBhvr>
                                        <p:cTn id="52" dur="500" fill="hold"/>
                                        <p:tgtEl>
                                          <p:spTgt spid="25"/>
                                        </p:tgtEl>
                                        <p:attrNameLst>
                                          <p:attrName>ppt_x</p:attrName>
                                          <p:attrName>ppt_y</p:attrName>
                                        </p:attrNameLst>
                                      </p:cBhvr>
                                      <p:rCtr x="-712" y="1736"/>
                                    </p:animMotion>
                                  </p:childTnLst>
                                </p:cTn>
                              </p:par>
                              <p:par>
                                <p:cTn id="53" presetID="1" presetClass="entr" presetSubtype="0" fill="hold" nodeType="withEffect">
                                  <p:stCondLst>
                                    <p:cond delay="500"/>
                                  </p:stCondLst>
                                  <p:iterate type="lt">
                                    <p:tmAbs val="30"/>
                                  </p:iterate>
                                  <p:childTnLst>
                                    <p:set>
                                      <p:cBhvr>
                                        <p:cTn id="5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3074</Words>
  <Application>Microsoft Office PowerPoint</Application>
  <PresentationFormat>On-screen Show (4:3)</PresentationFormat>
  <Paragraphs>211</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Franklin Gothic Book</vt:lpstr>
      <vt:lpstr>Franklin Gothic Demi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 Academic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Baralt,Claire</dc:creator>
  <cp:lastModifiedBy>Freed,Deaven A</cp:lastModifiedBy>
  <cp:revision>332</cp:revision>
  <cp:lastPrinted>2017-07-17T17:12:21Z</cp:lastPrinted>
  <dcterms:created xsi:type="dcterms:W3CDTF">2017-07-10T14:57:10Z</dcterms:created>
  <dcterms:modified xsi:type="dcterms:W3CDTF">2017-09-25T17:36:52Z</dcterms:modified>
</cp:coreProperties>
</file>