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799"/>
    <a:srgbClr val="0B4DBB"/>
    <a:srgbClr val="F2700E"/>
    <a:srgbClr val="D3610B"/>
    <a:srgbClr val="E5CA01"/>
    <a:srgbClr val="F58C3D"/>
    <a:srgbClr val="CD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0" autoAdjust="0"/>
    <p:restoredTop sz="88193" autoAdjust="0"/>
  </p:normalViewPr>
  <p:slideViewPr>
    <p:cSldViewPr snapToGrid="0" snapToObjects="1">
      <p:cViewPr>
        <p:scale>
          <a:sx n="75" d="100"/>
          <a:sy n="75" d="100"/>
        </p:scale>
        <p:origin x="580" y="5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097A2-B940-F843-B90B-7F00DBA7AF63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5B16A-76B8-4649-AB47-D5D439A4E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5B16A-76B8-4649-AB47-D5D439A4E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0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3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3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6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504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58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3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9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D2003-D465-F64D-809C-E9A4DC63931E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87CB4F-D4C8-9048-8587-033BA03EE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1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D0DE9E-3AF6-4B33-966B-9D1D71F430B8}"/>
              </a:ext>
            </a:extLst>
          </p:cNvPr>
          <p:cNvSpPr/>
          <p:nvPr/>
        </p:nvSpPr>
        <p:spPr>
          <a:xfrm>
            <a:off x="182879" y="187416"/>
            <a:ext cx="11836943" cy="6517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43721-7C4C-124F-917D-70C860FBE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134" y="6111018"/>
            <a:ext cx="1400239" cy="524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23693" r="27358" b="33436"/>
          <a:stretch/>
        </p:blipFill>
        <p:spPr>
          <a:xfrm>
            <a:off x="9052358" y="6111018"/>
            <a:ext cx="906160" cy="524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6CBE6A-F270-42EC-8ECA-B8FB95931FAE}"/>
              </a:ext>
            </a:extLst>
          </p:cNvPr>
          <p:cNvSpPr/>
          <p:nvPr/>
        </p:nvSpPr>
        <p:spPr>
          <a:xfrm>
            <a:off x="1055507" y="-8722"/>
            <a:ext cx="102746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0F1D38"/>
                </a:solidFill>
                <a:latin typeface="Gentona"/>
              </a:rPr>
              <a:t>Interrogating the Cancer Noncoding Transcriptome via Novel Bioinformatics Methodology</a:t>
            </a:r>
            <a:endParaRPr lang="en-US" sz="1700" b="1" i="0" dirty="0">
              <a:solidFill>
                <a:srgbClr val="0F1D38"/>
              </a:solidFill>
              <a:effectLst/>
              <a:latin typeface="Gento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B1270-1820-4D1D-B8CF-D7F6572766E9}"/>
              </a:ext>
            </a:extLst>
          </p:cNvPr>
          <p:cNvSpPr txBox="1"/>
          <p:nvPr/>
        </p:nvSpPr>
        <p:spPr>
          <a:xfrm>
            <a:off x="9041451" y="5583353"/>
            <a:ext cx="3082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1.https://byjus.com/biology/central-dogma-inheritance-mechanism/</a:t>
            </a:r>
          </a:p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2.https://www.genengnews.com/topics/omics/microrna-expression-could-be-key-to-leukemia-treatment/</a:t>
            </a:r>
          </a:p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3.Adapted: Gay, L., et al. Journal of Virology (2018)</a:t>
            </a:r>
          </a:p>
          <a:p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497D8AEF-A1C1-47F6-B3E8-AFB73554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38" y="406815"/>
            <a:ext cx="3897996" cy="19475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5C132C-6F8A-4352-993D-65F1C1D86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20183"/>
          <a:stretch/>
        </p:blipFill>
        <p:spPr bwMode="auto">
          <a:xfrm>
            <a:off x="320289" y="4708809"/>
            <a:ext cx="3973213" cy="19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able, man, photo, animal&#10;&#10;Description automatically generated">
            <a:extLst>
              <a:ext uri="{FF2B5EF4-FFF2-40B4-BE49-F238E27FC236}">
                <a16:creationId xmlns:a16="http://schemas.microsoft.com/office/drawing/2014/main" id="{6988672B-D89D-46E7-9E70-ABDB8CC01C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63" b="31716"/>
          <a:stretch/>
        </p:blipFill>
        <p:spPr>
          <a:xfrm>
            <a:off x="322152" y="2530622"/>
            <a:ext cx="2452592" cy="1897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97C3C2-F60A-4762-AAFC-A5DFFF3ECE74}"/>
              </a:ext>
            </a:extLst>
          </p:cNvPr>
          <p:cNvCxnSpPr>
            <a:cxnSpLocks/>
          </p:cNvCxnSpPr>
          <p:nvPr/>
        </p:nvCxnSpPr>
        <p:spPr>
          <a:xfrm>
            <a:off x="4441188" y="364387"/>
            <a:ext cx="0" cy="632170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EFC923C2-C873-47C1-AF95-4F187DE12E99}"/>
              </a:ext>
            </a:extLst>
          </p:cNvPr>
          <p:cNvSpPr txBox="1">
            <a:spLocks/>
          </p:cNvSpPr>
          <p:nvPr/>
        </p:nvSpPr>
        <p:spPr>
          <a:xfrm>
            <a:off x="2856298" y="2501735"/>
            <a:ext cx="1480661" cy="209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000" dirty="0"/>
              <a:t>The human genome encodes a diverse array of noncoding RNA (ncRNA) </a:t>
            </a:r>
          </a:p>
          <a:p>
            <a:pPr marL="137160" indent="-137160"/>
            <a:r>
              <a:rPr lang="en-US" sz="1000" dirty="0"/>
              <a:t>~22nt micro RNA (miRNA) bind and regulate other RNA </a:t>
            </a:r>
          </a:p>
          <a:p>
            <a:pPr marL="137160" indent="-137160"/>
            <a:r>
              <a:rPr lang="en-US" sz="1000" dirty="0"/>
              <a:t>miRNA mediate transcription blockage and target degradation</a:t>
            </a:r>
          </a:p>
        </p:txBody>
      </p:sp>
      <p:pic>
        <p:nvPicPr>
          <p:cNvPr id="82" name="Picture 81" descr="A close up of a map&#10;&#10;Description automatically generated">
            <a:extLst>
              <a:ext uri="{FF2B5EF4-FFF2-40B4-BE49-F238E27FC236}">
                <a16:creationId xmlns:a16="http://schemas.microsoft.com/office/drawing/2014/main" id="{F2958458-E8C0-43A9-83DB-3B55EFC297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942" t="-6930" r="-2915" b="-13224"/>
          <a:stretch/>
        </p:blipFill>
        <p:spPr>
          <a:xfrm>
            <a:off x="4537396" y="4140836"/>
            <a:ext cx="2968490" cy="1110991"/>
          </a:xfrm>
          <a:prstGeom prst="rect">
            <a:avLst/>
          </a:prstGeom>
          <a:ln w="12700">
            <a:noFill/>
          </a:ln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657F7DB-9946-497E-8F47-9CE3042FEC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3189"/>
          <a:stretch/>
        </p:blipFill>
        <p:spPr>
          <a:xfrm>
            <a:off x="4792099" y="5385665"/>
            <a:ext cx="3817899" cy="126791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5E33651D-33CA-4D66-87A7-9A56169540DF}"/>
              </a:ext>
            </a:extLst>
          </p:cNvPr>
          <p:cNvGrpSpPr>
            <a:grpSpLocks noChangeAspect="1"/>
          </p:cNvGrpSpPr>
          <p:nvPr/>
        </p:nvGrpSpPr>
        <p:grpSpPr>
          <a:xfrm>
            <a:off x="4596130" y="1993055"/>
            <a:ext cx="4210314" cy="1771075"/>
            <a:chOff x="4581315" y="2093990"/>
            <a:chExt cx="3747706" cy="157647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4A8A6E1-223D-4416-86CA-16EE859F5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1315" y="2093990"/>
              <a:ext cx="3747706" cy="157647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42BB6F9-FDEC-4C2B-A40C-B5FEF71B17AD}"/>
                </a:ext>
              </a:extLst>
            </p:cNvPr>
            <p:cNvSpPr txBox="1"/>
            <p:nvPr/>
          </p:nvSpPr>
          <p:spPr>
            <a:xfrm>
              <a:off x="6561009" y="2099428"/>
              <a:ext cx="1761987" cy="22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Novel miRNA Identification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BB88A85-3FE7-4F93-AADB-388876B47BEA}"/>
              </a:ext>
            </a:extLst>
          </p:cNvPr>
          <p:cNvGrpSpPr>
            <a:grpSpLocks noChangeAspect="1"/>
          </p:cNvGrpSpPr>
          <p:nvPr/>
        </p:nvGrpSpPr>
        <p:grpSpPr>
          <a:xfrm>
            <a:off x="4607923" y="382696"/>
            <a:ext cx="4362961" cy="1326557"/>
            <a:chOff x="4581315" y="224284"/>
            <a:chExt cx="5052082" cy="1536081"/>
          </a:xfrm>
        </p:grpSpPr>
        <p:pic>
          <p:nvPicPr>
            <p:cNvPr id="78" name="Picture 77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35AC222F-7F4A-4848-996A-7E7275010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81315" y="444437"/>
              <a:ext cx="5052082" cy="1315928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CBB4BAF-E01F-4193-BF09-6E042D15B553}"/>
                </a:ext>
              </a:extLst>
            </p:cNvPr>
            <p:cNvSpPr txBox="1"/>
            <p:nvPr/>
          </p:nvSpPr>
          <p:spPr>
            <a:xfrm>
              <a:off x="5863590" y="224284"/>
              <a:ext cx="2598127" cy="29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qCLASH Technique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A21056F-DA56-4C7F-B73F-05292820B641}"/>
              </a:ext>
            </a:extLst>
          </p:cNvPr>
          <p:cNvCxnSpPr>
            <a:cxnSpLocks/>
          </p:cNvCxnSpPr>
          <p:nvPr/>
        </p:nvCxnSpPr>
        <p:spPr>
          <a:xfrm>
            <a:off x="4615093" y="1829337"/>
            <a:ext cx="4204696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CB89E2C9-8AEA-469D-A496-6A188A2A6184}"/>
              </a:ext>
            </a:extLst>
          </p:cNvPr>
          <p:cNvSpPr txBox="1">
            <a:spLocks/>
          </p:cNvSpPr>
          <p:nvPr/>
        </p:nvSpPr>
        <p:spPr>
          <a:xfrm>
            <a:off x="7281468" y="4280945"/>
            <a:ext cx="1645835" cy="929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000" dirty="0"/>
              <a:t>Novel miRNA Discovery technique uncovers Transcription Start Site miRNA in Drosha Knockdown Lines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D606AAF-2A9D-41F7-A555-6E88F7E67DB7}"/>
              </a:ext>
            </a:extLst>
          </p:cNvPr>
          <p:cNvCxnSpPr>
            <a:cxnSpLocks/>
          </p:cNvCxnSpPr>
          <p:nvPr/>
        </p:nvCxnSpPr>
        <p:spPr>
          <a:xfrm>
            <a:off x="8993694" y="364387"/>
            <a:ext cx="0" cy="632170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0D46AA8-6004-A046-BC55-F7A1B8726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5522" y="6111018"/>
            <a:ext cx="524619" cy="524619"/>
          </a:xfrm>
          <a:prstGeom prst="rect">
            <a:avLst/>
          </a:prstGeom>
        </p:spPr>
      </p:pic>
      <p:pic>
        <p:nvPicPr>
          <p:cNvPr id="1024" name="Picture 1023" descr="A picture containing food, refrigerator&#10;&#10;Description automatically generated">
            <a:extLst>
              <a:ext uri="{FF2B5EF4-FFF2-40B4-BE49-F238E27FC236}">
                <a16:creationId xmlns:a16="http://schemas.microsoft.com/office/drawing/2014/main" id="{C9310DFC-4590-4FAF-8C47-015FEF75E1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7625" y="648537"/>
            <a:ext cx="1549214" cy="1687879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89025AA6-E697-4241-BF66-F31C97BFAE4D}"/>
              </a:ext>
            </a:extLst>
          </p:cNvPr>
          <p:cNvSpPr txBox="1"/>
          <p:nvPr/>
        </p:nvSpPr>
        <p:spPr>
          <a:xfrm>
            <a:off x="8898824" y="307100"/>
            <a:ext cx="3267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Toolkit for RNA-Seq Hybrid Analysis</a:t>
            </a:r>
          </a:p>
        </p:txBody>
      </p: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20B32ACE-112C-4D92-8BCC-08255A6218A4}"/>
              </a:ext>
            </a:extLst>
          </p:cNvPr>
          <p:cNvSpPr txBox="1">
            <a:spLocks/>
          </p:cNvSpPr>
          <p:nvPr/>
        </p:nvSpPr>
        <p:spPr>
          <a:xfrm>
            <a:off x="10259878" y="1616585"/>
            <a:ext cx="1601816" cy="8240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/>
            <a:r>
              <a:rPr lang="en-US" sz="1000" i="1" dirty="0"/>
              <a:t>hybkit</a:t>
            </a:r>
            <a:r>
              <a:rPr lang="en-US" sz="1000" dirty="0"/>
              <a:t> toolkit allows automated, in-depth analysis of hybrid reads from ribonomics experiments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34991A5-4141-433C-8495-5D63E1458513}"/>
              </a:ext>
            </a:extLst>
          </p:cNvPr>
          <p:cNvSpPr txBox="1"/>
          <p:nvPr/>
        </p:nvSpPr>
        <p:spPr>
          <a:xfrm>
            <a:off x="9041452" y="5392454"/>
            <a:ext cx="32678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</a:rPr>
              <a:t>Stribling D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Gay LA, and Rolf R.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A50B01EC-DD2C-462E-BC35-CB4FB87011A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" b="8461"/>
          <a:stretch/>
        </p:blipFill>
        <p:spPr>
          <a:xfrm>
            <a:off x="9052358" y="3791661"/>
            <a:ext cx="2069689" cy="1483539"/>
          </a:xfrm>
          <a:prstGeom prst="rect">
            <a:avLst/>
          </a:prstGeom>
        </p:spPr>
      </p:pic>
      <p:pic>
        <p:nvPicPr>
          <p:cNvPr id="169" name="Picture 16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9B72BE-3D65-4396-B3A6-154EE6AC440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6652"/>
          <a:stretch/>
        </p:blipFill>
        <p:spPr>
          <a:xfrm>
            <a:off x="9119900" y="2529615"/>
            <a:ext cx="2793555" cy="113935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6" name="Picture 175" descr="A close up of a map&#10;&#10;Description automatically generated">
            <a:extLst>
              <a:ext uri="{FF2B5EF4-FFF2-40B4-BE49-F238E27FC236}">
                <a16:creationId xmlns:a16="http://schemas.microsoft.com/office/drawing/2014/main" id="{77CEFB38-45B9-4AF7-AFB8-00A99494C7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32956" y="3851943"/>
            <a:ext cx="1272141" cy="954107"/>
          </a:xfrm>
          <a:prstGeom prst="rect">
            <a:avLst/>
          </a:prstGeom>
        </p:spPr>
      </p:pic>
      <p:pic>
        <p:nvPicPr>
          <p:cNvPr id="179" name="Picture 17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38B28F-899D-4294-9CAD-9DF1DD38E3B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213" t="5491" r="1334" b="28954"/>
          <a:stretch/>
        </p:blipFill>
        <p:spPr>
          <a:xfrm>
            <a:off x="10798165" y="4816475"/>
            <a:ext cx="1086622" cy="423735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3E3E71-7A5A-48BB-A28A-892920618B07}"/>
              </a:ext>
            </a:extLst>
          </p:cNvPr>
          <p:cNvCxnSpPr>
            <a:cxnSpLocks/>
          </p:cNvCxnSpPr>
          <p:nvPr/>
        </p:nvCxnSpPr>
        <p:spPr>
          <a:xfrm>
            <a:off x="4594980" y="4020087"/>
            <a:ext cx="4204696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>
            <a:extLst>
              <a:ext uri="{FF2B5EF4-FFF2-40B4-BE49-F238E27FC236}">
                <a16:creationId xmlns:a16="http://schemas.microsoft.com/office/drawing/2014/main" id="{8B3C662E-3F1D-4EE5-9838-51E7E3AC6766}"/>
              </a:ext>
            </a:extLst>
          </p:cNvPr>
          <p:cNvSpPr/>
          <p:nvPr/>
        </p:nvSpPr>
        <p:spPr>
          <a:xfrm>
            <a:off x="10866061" y="1042936"/>
            <a:ext cx="1048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hybkit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611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7820</TotalTime>
  <Words>134</Words>
  <Application>Microsoft Office PowerPoint</Application>
  <PresentationFormat>Widescreen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Gentona</vt:lpstr>
      <vt:lpstr>Trebuchet MS</vt:lpstr>
      <vt:lpstr>Wingdings 3</vt:lpstr>
      <vt:lpstr>Facet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Licht Lab Rotation Dan Stribling</dc:title>
  <dc:creator>Stribling, Daniel</dc:creator>
  <cp:lastModifiedBy>Stribling, Daniel</cp:lastModifiedBy>
  <cp:revision>488</cp:revision>
  <dcterms:created xsi:type="dcterms:W3CDTF">2018-11-30T20:52:10Z</dcterms:created>
  <dcterms:modified xsi:type="dcterms:W3CDTF">2020-05-12T18:39:16Z</dcterms:modified>
</cp:coreProperties>
</file>