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sldIdLst>
    <p:sldId id="256" r:id="rId5"/>
  </p:sldIdLst>
  <p:sldSz cx="27432000" cy="16459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alie Ebner" initials="NE" lastIdx="14" clrIdx="0">
    <p:extLst>
      <p:ext uri="{19B8F6BF-5375-455C-9EA6-DF929625EA0E}">
        <p15:presenceInfo xmlns:p15="http://schemas.microsoft.com/office/powerpoint/2012/main" userId="S::natalie.ebner@ufl.edu::bb333f50-1799-4d02-aeb8-63d763d8e3c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B88E"/>
    <a:srgbClr val="6F3440"/>
    <a:srgbClr val="0E6BDD"/>
    <a:srgbClr val="003570"/>
    <a:srgbClr val="BFBFBF"/>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781" autoAdjust="0"/>
    <p:restoredTop sz="94660"/>
  </p:normalViewPr>
  <p:slideViewPr>
    <p:cSldViewPr snapToGrid="0">
      <p:cViewPr>
        <p:scale>
          <a:sx n="121" d="100"/>
          <a:sy n="121" d="100"/>
        </p:scale>
        <p:origin x="3856" y="16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commentAuthors" Target="commentAuthors.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0" y="2693671"/>
            <a:ext cx="20574000" cy="5730240"/>
          </a:xfrm>
        </p:spPr>
        <p:txBody>
          <a:bodyPr anchor="b"/>
          <a:lstStyle>
            <a:lvl1pPr algn="ctr">
              <a:defRPr sz="13500"/>
            </a:lvl1pPr>
          </a:lstStyle>
          <a:p>
            <a:r>
              <a:rPr lang="en-US"/>
              <a:t>Click to edit Master title style</a:t>
            </a:r>
            <a:endParaRPr lang="en-US" dirty="0"/>
          </a:p>
        </p:txBody>
      </p:sp>
      <p:sp>
        <p:nvSpPr>
          <p:cNvPr id="3" name="Subtitle 2"/>
          <p:cNvSpPr>
            <a:spLocks noGrp="1"/>
          </p:cNvSpPr>
          <p:nvPr>
            <p:ph type="subTitle" idx="1"/>
          </p:nvPr>
        </p:nvSpPr>
        <p:spPr>
          <a:xfrm>
            <a:off x="3429000" y="8644891"/>
            <a:ext cx="20574000" cy="3973829"/>
          </a:xfrm>
        </p:spPr>
        <p:txBody>
          <a:bodyPr/>
          <a:lstStyle>
            <a:lvl1pPr marL="0" indent="0" algn="ctr">
              <a:buNone/>
              <a:defRPr sz="5400"/>
            </a:lvl1pPr>
            <a:lvl2pPr marL="1028700" indent="0" algn="ctr">
              <a:buNone/>
              <a:defRPr sz="4500"/>
            </a:lvl2pPr>
            <a:lvl3pPr marL="2057400" indent="0" algn="ctr">
              <a:buNone/>
              <a:defRPr sz="4050"/>
            </a:lvl3pPr>
            <a:lvl4pPr marL="3086100" indent="0" algn="ctr">
              <a:buNone/>
              <a:defRPr sz="3600"/>
            </a:lvl4pPr>
            <a:lvl5pPr marL="4114800" indent="0" algn="ctr">
              <a:buNone/>
              <a:defRPr sz="3600"/>
            </a:lvl5pPr>
            <a:lvl6pPr marL="5143500" indent="0" algn="ctr">
              <a:buNone/>
              <a:defRPr sz="3600"/>
            </a:lvl6pPr>
            <a:lvl7pPr marL="6172200" indent="0" algn="ctr">
              <a:buNone/>
              <a:defRPr sz="3600"/>
            </a:lvl7pPr>
            <a:lvl8pPr marL="7200900" indent="0" algn="ctr">
              <a:buNone/>
              <a:defRPr sz="3600"/>
            </a:lvl8pPr>
            <a:lvl9pPr marL="8229600" indent="0" algn="ctr">
              <a:buNone/>
              <a:defRPr sz="3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B732D1-BE6F-48E7-B553-35DC14FB5ED6}" type="datetimeFigureOut">
              <a:rPr lang="en-US" smtClean="0"/>
              <a:t>5/13/20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3F866-0554-4F38-ACBC-BD0382C268CF}" type="slidenum">
              <a:rPr lang="en-US" smtClean="0"/>
              <a:t>‹#›</a:t>
            </a:fld>
            <a:endParaRPr lang="en-US"/>
          </a:p>
        </p:txBody>
      </p:sp>
    </p:spTree>
    <p:extLst>
      <p:ext uri="{BB962C8B-B14F-4D97-AF65-F5344CB8AC3E}">
        <p14:creationId xmlns:p14="http://schemas.microsoft.com/office/powerpoint/2010/main" val="528321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B732D1-BE6F-48E7-B553-35DC14FB5ED6}" type="datetimeFigureOut">
              <a:rPr lang="en-US" smtClean="0"/>
              <a:t>5/13/20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3F866-0554-4F38-ACBC-BD0382C268CF}" type="slidenum">
              <a:rPr lang="en-US" smtClean="0"/>
              <a:t>‹#›</a:t>
            </a:fld>
            <a:endParaRPr lang="en-US"/>
          </a:p>
        </p:txBody>
      </p:sp>
    </p:spTree>
    <p:extLst>
      <p:ext uri="{BB962C8B-B14F-4D97-AF65-F5344CB8AC3E}">
        <p14:creationId xmlns:p14="http://schemas.microsoft.com/office/powerpoint/2010/main" val="4011954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9631025" y="876300"/>
            <a:ext cx="5915025" cy="1394841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885950" y="876300"/>
            <a:ext cx="17402175" cy="1394841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B732D1-BE6F-48E7-B553-35DC14FB5ED6}" type="datetimeFigureOut">
              <a:rPr lang="en-US" smtClean="0"/>
              <a:t>5/13/20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3F866-0554-4F38-ACBC-BD0382C268CF}" type="slidenum">
              <a:rPr lang="en-US" smtClean="0"/>
              <a:t>‹#›</a:t>
            </a:fld>
            <a:endParaRPr lang="en-US"/>
          </a:p>
        </p:txBody>
      </p:sp>
    </p:spTree>
    <p:extLst>
      <p:ext uri="{BB962C8B-B14F-4D97-AF65-F5344CB8AC3E}">
        <p14:creationId xmlns:p14="http://schemas.microsoft.com/office/powerpoint/2010/main" val="2656116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B732D1-BE6F-48E7-B553-35DC14FB5ED6}" type="datetimeFigureOut">
              <a:rPr lang="en-US" smtClean="0"/>
              <a:t>5/13/20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3F866-0554-4F38-ACBC-BD0382C268CF}" type="slidenum">
              <a:rPr lang="en-US" smtClean="0"/>
              <a:t>‹#›</a:t>
            </a:fld>
            <a:endParaRPr lang="en-US"/>
          </a:p>
        </p:txBody>
      </p:sp>
    </p:spTree>
    <p:extLst>
      <p:ext uri="{BB962C8B-B14F-4D97-AF65-F5344CB8AC3E}">
        <p14:creationId xmlns:p14="http://schemas.microsoft.com/office/powerpoint/2010/main" val="2970083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871663" y="4103372"/>
            <a:ext cx="23660100" cy="6846569"/>
          </a:xfrm>
        </p:spPr>
        <p:txBody>
          <a:bodyPr anchor="b"/>
          <a:lstStyle>
            <a:lvl1pPr>
              <a:defRPr sz="13500"/>
            </a:lvl1pPr>
          </a:lstStyle>
          <a:p>
            <a:r>
              <a:rPr lang="en-US"/>
              <a:t>Click to edit Master title style</a:t>
            </a:r>
            <a:endParaRPr lang="en-US" dirty="0"/>
          </a:p>
        </p:txBody>
      </p:sp>
      <p:sp>
        <p:nvSpPr>
          <p:cNvPr id="3" name="Text Placeholder 2"/>
          <p:cNvSpPr>
            <a:spLocks noGrp="1"/>
          </p:cNvSpPr>
          <p:nvPr>
            <p:ph type="body" idx="1"/>
          </p:nvPr>
        </p:nvSpPr>
        <p:spPr>
          <a:xfrm>
            <a:off x="1871663" y="11014712"/>
            <a:ext cx="23660100" cy="3600449"/>
          </a:xfrm>
        </p:spPr>
        <p:txBody>
          <a:bodyPr/>
          <a:lstStyle>
            <a:lvl1pPr marL="0" indent="0">
              <a:buNone/>
              <a:defRPr sz="5400">
                <a:solidFill>
                  <a:schemeClr val="tx1">
                    <a:tint val="75000"/>
                  </a:schemeClr>
                </a:solidFill>
              </a:defRPr>
            </a:lvl1pPr>
            <a:lvl2pPr marL="1028700" indent="0">
              <a:buNone/>
              <a:defRPr sz="4500">
                <a:solidFill>
                  <a:schemeClr val="tx1">
                    <a:tint val="75000"/>
                  </a:schemeClr>
                </a:solidFill>
              </a:defRPr>
            </a:lvl2pPr>
            <a:lvl3pPr marL="2057400" indent="0">
              <a:buNone/>
              <a:defRPr sz="4050">
                <a:solidFill>
                  <a:schemeClr val="tx1">
                    <a:tint val="75000"/>
                  </a:schemeClr>
                </a:solidFill>
              </a:defRPr>
            </a:lvl3pPr>
            <a:lvl4pPr marL="3086100" indent="0">
              <a:buNone/>
              <a:defRPr sz="3600">
                <a:solidFill>
                  <a:schemeClr val="tx1">
                    <a:tint val="75000"/>
                  </a:schemeClr>
                </a:solidFill>
              </a:defRPr>
            </a:lvl4pPr>
            <a:lvl5pPr marL="4114800" indent="0">
              <a:buNone/>
              <a:defRPr sz="3600">
                <a:solidFill>
                  <a:schemeClr val="tx1">
                    <a:tint val="75000"/>
                  </a:schemeClr>
                </a:solidFill>
              </a:defRPr>
            </a:lvl5pPr>
            <a:lvl6pPr marL="5143500" indent="0">
              <a:buNone/>
              <a:defRPr sz="3600">
                <a:solidFill>
                  <a:schemeClr val="tx1">
                    <a:tint val="75000"/>
                  </a:schemeClr>
                </a:solidFill>
              </a:defRPr>
            </a:lvl6pPr>
            <a:lvl7pPr marL="6172200" indent="0">
              <a:buNone/>
              <a:defRPr sz="3600">
                <a:solidFill>
                  <a:schemeClr val="tx1">
                    <a:tint val="75000"/>
                  </a:schemeClr>
                </a:solidFill>
              </a:defRPr>
            </a:lvl7pPr>
            <a:lvl8pPr marL="7200900" indent="0">
              <a:buNone/>
              <a:defRPr sz="3600">
                <a:solidFill>
                  <a:schemeClr val="tx1">
                    <a:tint val="75000"/>
                  </a:schemeClr>
                </a:solidFill>
              </a:defRPr>
            </a:lvl8pPr>
            <a:lvl9pPr marL="8229600" indent="0">
              <a:buNone/>
              <a:defRPr sz="3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B732D1-BE6F-48E7-B553-35DC14FB5ED6}" type="datetimeFigureOut">
              <a:rPr lang="en-US" smtClean="0"/>
              <a:t>5/13/20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3F866-0554-4F38-ACBC-BD0382C268CF}" type="slidenum">
              <a:rPr lang="en-US" smtClean="0"/>
              <a:t>‹#›</a:t>
            </a:fld>
            <a:endParaRPr lang="en-US"/>
          </a:p>
        </p:txBody>
      </p:sp>
    </p:spTree>
    <p:extLst>
      <p:ext uri="{BB962C8B-B14F-4D97-AF65-F5344CB8AC3E}">
        <p14:creationId xmlns:p14="http://schemas.microsoft.com/office/powerpoint/2010/main" val="1442857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885950" y="4381500"/>
            <a:ext cx="11658600" cy="104432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3887450" y="4381500"/>
            <a:ext cx="11658600" cy="104432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B732D1-BE6F-48E7-B553-35DC14FB5ED6}" type="datetimeFigureOut">
              <a:rPr lang="en-US" smtClean="0"/>
              <a:t>5/13/20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03F866-0554-4F38-ACBC-BD0382C268CF}" type="slidenum">
              <a:rPr lang="en-US" smtClean="0"/>
              <a:t>‹#›</a:t>
            </a:fld>
            <a:endParaRPr lang="en-US"/>
          </a:p>
        </p:txBody>
      </p:sp>
    </p:spTree>
    <p:extLst>
      <p:ext uri="{BB962C8B-B14F-4D97-AF65-F5344CB8AC3E}">
        <p14:creationId xmlns:p14="http://schemas.microsoft.com/office/powerpoint/2010/main" val="2459257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89523" y="876301"/>
            <a:ext cx="23660100" cy="318135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889524" y="4034791"/>
            <a:ext cx="11605021" cy="1977389"/>
          </a:xfrm>
        </p:spPr>
        <p:txBody>
          <a:bodyPr anchor="b"/>
          <a:lstStyle>
            <a:lvl1pPr marL="0" indent="0">
              <a:buNone/>
              <a:defRPr sz="5400" b="1"/>
            </a:lvl1pPr>
            <a:lvl2pPr marL="1028700" indent="0">
              <a:buNone/>
              <a:defRPr sz="4500" b="1"/>
            </a:lvl2pPr>
            <a:lvl3pPr marL="2057400" indent="0">
              <a:buNone/>
              <a:defRPr sz="4050" b="1"/>
            </a:lvl3pPr>
            <a:lvl4pPr marL="3086100" indent="0">
              <a:buNone/>
              <a:defRPr sz="3600" b="1"/>
            </a:lvl4pPr>
            <a:lvl5pPr marL="4114800" indent="0">
              <a:buNone/>
              <a:defRPr sz="3600" b="1"/>
            </a:lvl5pPr>
            <a:lvl6pPr marL="5143500" indent="0">
              <a:buNone/>
              <a:defRPr sz="3600" b="1"/>
            </a:lvl6pPr>
            <a:lvl7pPr marL="6172200" indent="0">
              <a:buNone/>
              <a:defRPr sz="3600" b="1"/>
            </a:lvl7pPr>
            <a:lvl8pPr marL="7200900" indent="0">
              <a:buNone/>
              <a:defRPr sz="3600" b="1"/>
            </a:lvl8pPr>
            <a:lvl9pPr marL="8229600" indent="0">
              <a:buNone/>
              <a:defRPr sz="3600" b="1"/>
            </a:lvl9pPr>
          </a:lstStyle>
          <a:p>
            <a:pPr lvl="0"/>
            <a:r>
              <a:rPr lang="en-US"/>
              <a:t>Click to edit Master text styles</a:t>
            </a:r>
          </a:p>
        </p:txBody>
      </p:sp>
      <p:sp>
        <p:nvSpPr>
          <p:cNvPr id="4" name="Content Placeholder 3"/>
          <p:cNvSpPr>
            <a:spLocks noGrp="1"/>
          </p:cNvSpPr>
          <p:nvPr>
            <p:ph sz="half" idx="2"/>
          </p:nvPr>
        </p:nvSpPr>
        <p:spPr>
          <a:xfrm>
            <a:off x="1889524" y="6012180"/>
            <a:ext cx="11605021" cy="88430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3887450" y="4034791"/>
            <a:ext cx="11662173" cy="1977389"/>
          </a:xfrm>
        </p:spPr>
        <p:txBody>
          <a:bodyPr anchor="b"/>
          <a:lstStyle>
            <a:lvl1pPr marL="0" indent="0">
              <a:buNone/>
              <a:defRPr sz="5400" b="1"/>
            </a:lvl1pPr>
            <a:lvl2pPr marL="1028700" indent="0">
              <a:buNone/>
              <a:defRPr sz="4500" b="1"/>
            </a:lvl2pPr>
            <a:lvl3pPr marL="2057400" indent="0">
              <a:buNone/>
              <a:defRPr sz="4050" b="1"/>
            </a:lvl3pPr>
            <a:lvl4pPr marL="3086100" indent="0">
              <a:buNone/>
              <a:defRPr sz="3600" b="1"/>
            </a:lvl4pPr>
            <a:lvl5pPr marL="4114800" indent="0">
              <a:buNone/>
              <a:defRPr sz="3600" b="1"/>
            </a:lvl5pPr>
            <a:lvl6pPr marL="5143500" indent="0">
              <a:buNone/>
              <a:defRPr sz="3600" b="1"/>
            </a:lvl6pPr>
            <a:lvl7pPr marL="6172200" indent="0">
              <a:buNone/>
              <a:defRPr sz="3600" b="1"/>
            </a:lvl7pPr>
            <a:lvl8pPr marL="7200900" indent="0">
              <a:buNone/>
              <a:defRPr sz="3600" b="1"/>
            </a:lvl8pPr>
            <a:lvl9pPr marL="8229600" indent="0">
              <a:buNone/>
              <a:defRPr sz="3600" b="1"/>
            </a:lvl9pPr>
          </a:lstStyle>
          <a:p>
            <a:pPr lvl="0"/>
            <a:r>
              <a:rPr lang="en-US"/>
              <a:t>Click to edit Master text styles</a:t>
            </a:r>
          </a:p>
        </p:txBody>
      </p:sp>
      <p:sp>
        <p:nvSpPr>
          <p:cNvPr id="6" name="Content Placeholder 5"/>
          <p:cNvSpPr>
            <a:spLocks noGrp="1"/>
          </p:cNvSpPr>
          <p:nvPr>
            <p:ph sz="quarter" idx="4"/>
          </p:nvPr>
        </p:nvSpPr>
        <p:spPr>
          <a:xfrm>
            <a:off x="13887450" y="6012180"/>
            <a:ext cx="11662173" cy="88430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B732D1-BE6F-48E7-B553-35DC14FB5ED6}" type="datetimeFigureOut">
              <a:rPr lang="en-US" smtClean="0"/>
              <a:t>5/13/20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03F866-0554-4F38-ACBC-BD0382C268CF}" type="slidenum">
              <a:rPr lang="en-US" smtClean="0"/>
              <a:t>‹#›</a:t>
            </a:fld>
            <a:endParaRPr lang="en-US"/>
          </a:p>
        </p:txBody>
      </p:sp>
    </p:spTree>
    <p:extLst>
      <p:ext uri="{BB962C8B-B14F-4D97-AF65-F5344CB8AC3E}">
        <p14:creationId xmlns:p14="http://schemas.microsoft.com/office/powerpoint/2010/main" val="979058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B732D1-BE6F-48E7-B553-35DC14FB5ED6}" type="datetimeFigureOut">
              <a:rPr lang="en-US" smtClean="0"/>
              <a:t>5/13/20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03F866-0554-4F38-ACBC-BD0382C268CF}" type="slidenum">
              <a:rPr lang="en-US" smtClean="0"/>
              <a:t>‹#›</a:t>
            </a:fld>
            <a:endParaRPr lang="en-US"/>
          </a:p>
        </p:txBody>
      </p:sp>
    </p:spTree>
    <p:extLst>
      <p:ext uri="{BB962C8B-B14F-4D97-AF65-F5344CB8AC3E}">
        <p14:creationId xmlns:p14="http://schemas.microsoft.com/office/powerpoint/2010/main" val="1289381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B732D1-BE6F-48E7-B553-35DC14FB5ED6}" type="datetimeFigureOut">
              <a:rPr lang="en-US" smtClean="0"/>
              <a:t>5/13/20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03F866-0554-4F38-ACBC-BD0382C268CF}" type="slidenum">
              <a:rPr lang="en-US" smtClean="0"/>
              <a:t>‹#›</a:t>
            </a:fld>
            <a:endParaRPr lang="en-US"/>
          </a:p>
        </p:txBody>
      </p:sp>
    </p:spTree>
    <p:extLst>
      <p:ext uri="{BB962C8B-B14F-4D97-AF65-F5344CB8AC3E}">
        <p14:creationId xmlns:p14="http://schemas.microsoft.com/office/powerpoint/2010/main" val="308856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9524" y="1097280"/>
            <a:ext cx="8847533" cy="3840480"/>
          </a:xfrm>
        </p:spPr>
        <p:txBody>
          <a:bodyPr anchor="b"/>
          <a:lstStyle>
            <a:lvl1pPr>
              <a:defRPr sz="7200"/>
            </a:lvl1pPr>
          </a:lstStyle>
          <a:p>
            <a:r>
              <a:rPr lang="en-US"/>
              <a:t>Click to edit Master title style</a:t>
            </a:r>
            <a:endParaRPr lang="en-US" dirty="0"/>
          </a:p>
        </p:txBody>
      </p:sp>
      <p:sp>
        <p:nvSpPr>
          <p:cNvPr id="3" name="Content Placeholder 2"/>
          <p:cNvSpPr>
            <a:spLocks noGrp="1"/>
          </p:cNvSpPr>
          <p:nvPr>
            <p:ph idx="1"/>
          </p:nvPr>
        </p:nvSpPr>
        <p:spPr>
          <a:xfrm>
            <a:off x="11662173" y="2369821"/>
            <a:ext cx="13887450" cy="11696700"/>
          </a:xfrm>
        </p:spPr>
        <p:txBody>
          <a:bodyPr/>
          <a:lstStyle>
            <a:lvl1pPr>
              <a:defRPr sz="7200"/>
            </a:lvl1pPr>
            <a:lvl2pPr>
              <a:defRPr sz="6300"/>
            </a:lvl2pPr>
            <a:lvl3pPr>
              <a:defRPr sz="5400"/>
            </a:lvl3pPr>
            <a:lvl4pPr>
              <a:defRPr sz="4500"/>
            </a:lvl4pPr>
            <a:lvl5pPr>
              <a:defRPr sz="4500"/>
            </a:lvl5pPr>
            <a:lvl6pPr>
              <a:defRPr sz="4500"/>
            </a:lvl6pPr>
            <a:lvl7pPr>
              <a:defRPr sz="4500"/>
            </a:lvl7pPr>
            <a:lvl8pPr>
              <a:defRPr sz="4500"/>
            </a:lvl8pPr>
            <a:lvl9pPr>
              <a:defRPr sz="4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889524" y="4937760"/>
            <a:ext cx="8847533" cy="9147811"/>
          </a:xfrm>
        </p:spPr>
        <p:txBody>
          <a:bodyPr/>
          <a:lstStyle>
            <a:lvl1pPr marL="0" indent="0">
              <a:buNone/>
              <a:defRPr sz="3600"/>
            </a:lvl1pPr>
            <a:lvl2pPr marL="1028700" indent="0">
              <a:buNone/>
              <a:defRPr sz="3150"/>
            </a:lvl2pPr>
            <a:lvl3pPr marL="2057400" indent="0">
              <a:buNone/>
              <a:defRPr sz="2700"/>
            </a:lvl3pPr>
            <a:lvl4pPr marL="3086100" indent="0">
              <a:buNone/>
              <a:defRPr sz="2250"/>
            </a:lvl4pPr>
            <a:lvl5pPr marL="4114800" indent="0">
              <a:buNone/>
              <a:defRPr sz="2250"/>
            </a:lvl5pPr>
            <a:lvl6pPr marL="5143500" indent="0">
              <a:buNone/>
              <a:defRPr sz="2250"/>
            </a:lvl6pPr>
            <a:lvl7pPr marL="6172200" indent="0">
              <a:buNone/>
              <a:defRPr sz="2250"/>
            </a:lvl7pPr>
            <a:lvl8pPr marL="7200900" indent="0">
              <a:buNone/>
              <a:defRPr sz="2250"/>
            </a:lvl8pPr>
            <a:lvl9pPr marL="8229600" indent="0">
              <a:buNone/>
              <a:defRPr sz="2250"/>
            </a:lvl9pPr>
          </a:lstStyle>
          <a:p>
            <a:pPr lvl="0"/>
            <a:r>
              <a:rPr lang="en-US"/>
              <a:t>Click to edit Master text styles</a:t>
            </a:r>
          </a:p>
        </p:txBody>
      </p:sp>
      <p:sp>
        <p:nvSpPr>
          <p:cNvPr id="5" name="Date Placeholder 4"/>
          <p:cNvSpPr>
            <a:spLocks noGrp="1"/>
          </p:cNvSpPr>
          <p:nvPr>
            <p:ph type="dt" sz="half" idx="10"/>
          </p:nvPr>
        </p:nvSpPr>
        <p:spPr/>
        <p:txBody>
          <a:bodyPr/>
          <a:lstStyle/>
          <a:p>
            <a:fld id="{3BB732D1-BE6F-48E7-B553-35DC14FB5ED6}" type="datetimeFigureOut">
              <a:rPr lang="en-US" smtClean="0"/>
              <a:t>5/13/20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03F866-0554-4F38-ACBC-BD0382C268CF}" type="slidenum">
              <a:rPr lang="en-US" smtClean="0"/>
              <a:t>‹#›</a:t>
            </a:fld>
            <a:endParaRPr lang="en-US"/>
          </a:p>
        </p:txBody>
      </p:sp>
    </p:spTree>
    <p:extLst>
      <p:ext uri="{BB962C8B-B14F-4D97-AF65-F5344CB8AC3E}">
        <p14:creationId xmlns:p14="http://schemas.microsoft.com/office/powerpoint/2010/main" val="3013240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9524" y="1097280"/>
            <a:ext cx="8847533" cy="3840480"/>
          </a:xfrm>
        </p:spPr>
        <p:txBody>
          <a:bodyPr anchor="b"/>
          <a:lstStyle>
            <a:lvl1pPr>
              <a:defRPr sz="7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62173" y="2369821"/>
            <a:ext cx="13887450" cy="11696700"/>
          </a:xfrm>
        </p:spPr>
        <p:txBody>
          <a:bodyPr anchor="t"/>
          <a:lstStyle>
            <a:lvl1pPr marL="0" indent="0">
              <a:buNone/>
              <a:defRPr sz="7200"/>
            </a:lvl1pPr>
            <a:lvl2pPr marL="1028700" indent="0">
              <a:buNone/>
              <a:defRPr sz="6300"/>
            </a:lvl2pPr>
            <a:lvl3pPr marL="2057400" indent="0">
              <a:buNone/>
              <a:defRPr sz="5400"/>
            </a:lvl3pPr>
            <a:lvl4pPr marL="3086100" indent="0">
              <a:buNone/>
              <a:defRPr sz="4500"/>
            </a:lvl4pPr>
            <a:lvl5pPr marL="4114800" indent="0">
              <a:buNone/>
              <a:defRPr sz="4500"/>
            </a:lvl5pPr>
            <a:lvl6pPr marL="5143500" indent="0">
              <a:buNone/>
              <a:defRPr sz="4500"/>
            </a:lvl6pPr>
            <a:lvl7pPr marL="6172200" indent="0">
              <a:buNone/>
              <a:defRPr sz="4500"/>
            </a:lvl7pPr>
            <a:lvl8pPr marL="7200900" indent="0">
              <a:buNone/>
              <a:defRPr sz="4500"/>
            </a:lvl8pPr>
            <a:lvl9pPr marL="8229600" indent="0">
              <a:buNone/>
              <a:defRPr sz="4500"/>
            </a:lvl9pPr>
          </a:lstStyle>
          <a:p>
            <a:r>
              <a:rPr lang="en-US"/>
              <a:t>Click icon to add picture</a:t>
            </a:r>
            <a:endParaRPr lang="en-US" dirty="0"/>
          </a:p>
        </p:txBody>
      </p:sp>
      <p:sp>
        <p:nvSpPr>
          <p:cNvPr id="4" name="Text Placeholder 3"/>
          <p:cNvSpPr>
            <a:spLocks noGrp="1"/>
          </p:cNvSpPr>
          <p:nvPr>
            <p:ph type="body" sz="half" idx="2"/>
          </p:nvPr>
        </p:nvSpPr>
        <p:spPr>
          <a:xfrm>
            <a:off x="1889524" y="4937760"/>
            <a:ext cx="8847533" cy="9147811"/>
          </a:xfrm>
        </p:spPr>
        <p:txBody>
          <a:bodyPr/>
          <a:lstStyle>
            <a:lvl1pPr marL="0" indent="0">
              <a:buNone/>
              <a:defRPr sz="3600"/>
            </a:lvl1pPr>
            <a:lvl2pPr marL="1028700" indent="0">
              <a:buNone/>
              <a:defRPr sz="3150"/>
            </a:lvl2pPr>
            <a:lvl3pPr marL="2057400" indent="0">
              <a:buNone/>
              <a:defRPr sz="2700"/>
            </a:lvl3pPr>
            <a:lvl4pPr marL="3086100" indent="0">
              <a:buNone/>
              <a:defRPr sz="2250"/>
            </a:lvl4pPr>
            <a:lvl5pPr marL="4114800" indent="0">
              <a:buNone/>
              <a:defRPr sz="2250"/>
            </a:lvl5pPr>
            <a:lvl6pPr marL="5143500" indent="0">
              <a:buNone/>
              <a:defRPr sz="2250"/>
            </a:lvl6pPr>
            <a:lvl7pPr marL="6172200" indent="0">
              <a:buNone/>
              <a:defRPr sz="2250"/>
            </a:lvl7pPr>
            <a:lvl8pPr marL="7200900" indent="0">
              <a:buNone/>
              <a:defRPr sz="2250"/>
            </a:lvl8pPr>
            <a:lvl9pPr marL="8229600" indent="0">
              <a:buNone/>
              <a:defRPr sz="2250"/>
            </a:lvl9pPr>
          </a:lstStyle>
          <a:p>
            <a:pPr lvl="0"/>
            <a:r>
              <a:rPr lang="en-US"/>
              <a:t>Click to edit Master text styles</a:t>
            </a:r>
          </a:p>
        </p:txBody>
      </p:sp>
      <p:sp>
        <p:nvSpPr>
          <p:cNvPr id="5" name="Date Placeholder 4"/>
          <p:cNvSpPr>
            <a:spLocks noGrp="1"/>
          </p:cNvSpPr>
          <p:nvPr>
            <p:ph type="dt" sz="half" idx="10"/>
          </p:nvPr>
        </p:nvSpPr>
        <p:spPr/>
        <p:txBody>
          <a:bodyPr/>
          <a:lstStyle/>
          <a:p>
            <a:fld id="{3BB732D1-BE6F-48E7-B553-35DC14FB5ED6}" type="datetimeFigureOut">
              <a:rPr lang="en-US" smtClean="0"/>
              <a:t>5/13/20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03F866-0554-4F38-ACBC-BD0382C268CF}" type="slidenum">
              <a:rPr lang="en-US" smtClean="0"/>
              <a:t>‹#›</a:t>
            </a:fld>
            <a:endParaRPr lang="en-US"/>
          </a:p>
        </p:txBody>
      </p:sp>
    </p:spTree>
    <p:extLst>
      <p:ext uri="{BB962C8B-B14F-4D97-AF65-F5344CB8AC3E}">
        <p14:creationId xmlns:p14="http://schemas.microsoft.com/office/powerpoint/2010/main" val="546180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5950" y="876301"/>
            <a:ext cx="23660100" cy="318135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885950" y="4381500"/>
            <a:ext cx="23660100" cy="104432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885950" y="15255241"/>
            <a:ext cx="6172200" cy="876300"/>
          </a:xfrm>
          <a:prstGeom prst="rect">
            <a:avLst/>
          </a:prstGeom>
        </p:spPr>
        <p:txBody>
          <a:bodyPr vert="horz" lIns="91440" tIns="45720" rIns="91440" bIns="45720" rtlCol="0" anchor="ctr"/>
          <a:lstStyle>
            <a:lvl1pPr algn="l">
              <a:defRPr sz="2700">
                <a:solidFill>
                  <a:schemeClr val="tx1">
                    <a:tint val="75000"/>
                  </a:schemeClr>
                </a:solidFill>
              </a:defRPr>
            </a:lvl1pPr>
          </a:lstStyle>
          <a:p>
            <a:fld id="{3BB732D1-BE6F-48E7-B553-35DC14FB5ED6}" type="datetimeFigureOut">
              <a:rPr lang="en-US" smtClean="0"/>
              <a:t>5/13/20</a:t>
            </a:fld>
            <a:endParaRPr lang="en-US"/>
          </a:p>
        </p:txBody>
      </p:sp>
      <p:sp>
        <p:nvSpPr>
          <p:cNvPr id="5" name="Footer Placeholder 4"/>
          <p:cNvSpPr>
            <a:spLocks noGrp="1"/>
          </p:cNvSpPr>
          <p:nvPr>
            <p:ph type="ftr" sz="quarter" idx="3"/>
          </p:nvPr>
        </p:nvSpPr>
        <p:spPr>
          <a:xfrm>
            <a:off x="9086850" y="15255241"/>
            <a:ext cx="9258300" cy="876300"/>
          </a:xfrm>
          <a:prstGeom prst="rect">
            <a:avLst/>
          </a:prstGeom>
        </p:spPr>
        <p:txBody>
          <a:bodyPr vert="horz" lIns="91440" tIns="45720" rIns="91440" bIns="45720" rtlCol="0" anchor="ctr"/>
          <a:lstStyle>
            <a:lvl1pPr algn="ctr">
              <a:defRPr sz="2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373850" y="15255241"/>
            <a:ext cx="6172200" cy="876300"/>
          </a:xfrm>
          <a:prstGeom prst="rect">
            <a:avLst/>
          </a:prstGeom>
        </p:spPr>
        <p:txBody>
          <a:bodyPr vert="horz" lIns="91440" tIns="45720" rIns="91440" bIns="45720" rtlCol="0" anchor="ctr"/>
          <a:lstStyle>
            <a:lvl1pPr algn="r">
              <a:defRPr sz="2700">
                <a:solidFill>
                  <a:schemeClr val="tx1">
                    <a:tint val="75000"/>
                  </a:schemeClr>
                </a:solidFill>
              </a:defRPr>
            </a:lvl1pPr>
          </a:lstStyle>
          <a:p>
            <a:fld id="{F703F866-0554-4F38-ACBC-BD0382C268CF}" type="slidenum">
              <a:rPr lang="en-US" smtClean="0"/>
              <a:t>‹#›</a:t>
            </a:fld>
            <a:endParaRPr lang="en-US"/>
          </a:p>
        </p:txBody>
      </p:sp>
    </p:spTree>
    <p:extLst>
      <p:ext uri="{BB962C8B-B14F-4D97-AF65-F5344CB8AC3E}">
        <p14:creationId xmlns:p14="http://schemas.microsoft.com/office/powerpoint/2010/main" val="224933352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2057400" rtl="0" eaLnBrk="1" latinLnBrk="0" hangingPunct="1">
        <a:lnSpc>
          <a:spcPct val="90000"/>
        </a:lnSpc>
        <a:spcBef>
          <a:spcPct val="0"/>
        </a:spcBef>
        <a:buNone/>
        <a:defRPr sz="9900" kern="1200">
          <a:solidFill>
            <a:schemeClr val="tx1"/>
          </a:solidFill>
          <a:latin typeface="+mj-lt"/>
          <a:ea typeface="+mj-ea"/>
          <a:cs typeface="+mj-cs"/>
        </a:defRPr>
      </a:lvl1pPr>
    </p:titleStyle>
    <p:bodyStyle>
      <a:lvl1pPr marL="514350" indent="-514350" algn="l" defTabSz="2057400" rtl="0" eaLnBrk="1" latinLnBrk="0" hangingPunct="1">
        <a:lnSpc>
          <a:spcPct val="90000"/>
        </a:lnSpc>
        <a:spcBef>
          <a:spcPts val="2250"/>
        </a:spcBef>
        <a:buFont typeface="Arial" panose="020B0604020202020204" pitchFamily="34" charset="0"/>
        <a:buChar char="•"/>
        <a:defRPr sz="6300" kern="1200">
          <a:solidFill>
            <a:schemeClr val="tx1"/>
          </a:solidFill>
          <a:latin typeface="+mn-lt"/>
          <a:ea typeface="+mn-ea"/>
          <a:cs typeface="+mn-cs"/>
        </a:defRPr>
      </a:lvl1pPr>
      <a:lvl2pPr marL="1543050" indent="-514350" algn="l" defTabSz="2057400" rtl="0" eaLnBrk="1" latinLnBrk="0" hangingPunct="1">
        <a:lnSpc>
          <a:spcPct val="90000"/>
        </a:lnSpc>
        <a:spcBef>
          <a:spcPts val="1125"/>
        </a:spcBef>
        <a:buFont typeface="Arial" panose="020B0604020202020204" pitchFamily="34" charset="0"/>
        <a:buChar char="•"/>
        <a:defRPr sz="5400" kern="1200">
          <a:solidFill>
            <a:schemeClr val="tx1"/>
          </a:solidFill>
          <a:latin typeface="+mn-lt"/>
          <a:ea typeface="+mn-ea"/>
          <a:cs typeface="+mn-cs"/>
        </a:defRPr>
      </a:lvl2pPr>
      <a:lvl3pPr marL="2571750" indent="-514350" algn="l" defTabSz="2057400" rtl="0" eaLnBrk="1" latinLnBrk="0" hangingPunct="1">
        <a:lnSpc>
          <a:spcPct val="90000"/>
        </a:lnSpc>
        <a:spcBef>
          <a:spcPts val="1125"/>
        </a:spcBef>
        <a:buFont typeface="Arial" panose="020B0604020202020204" pitchFamily="34" charset="0"/>
        <a:buChar char="•"/>
        <a:defRPr sz="4500" kern="1200">
          <a:solidFill>
            <a:schemeClr val="tx1"/>
          </a:solidFill>
          <a:latin typeface="+mn-lt"/>
          <a:ea typeface="+mn-ea"/>
          <a:cs typeface="+mn-cs"/>
        </a:defRPr>
      </a:lvl3pPr>
      <a:lvl4pPr marL="3600450" indent="-514350" algn="l" defTabSz="2057400" rtl="0" eaLnBrk="1" latinLnBrk="0" hangingPunct="1">
        <a:lnSpc>
          <a:spcPct val="90000"/>
        </a:lnSpc>
        <a:spcBef>
          <a:spcPts val="1125"/>
        </a:spcBef>
        <a:buFont typeface="Arial" panose="020B0604020202020204" pitchFamily="34" charset="0"/>
        <a:buChar char="•"/>
        <a:defRPr sz="4050" kern="1200">
          <a:solidFill>
            <a:schemeClr val="tx1"/>
          </a:solidFill>
          <a:latin typeface="+mn-lt"/>
          <a:ea typeface="+mn-ea"/>
          <a:cs typeface="+mn-cs"/>
        </a:defRPr>
      </a:lvl4pPr>
      <a:lvl5pPr marL="4629150" indent="-514350" algn="l" defTabSz="2057400" rtl="0" eaLnBrk="1" latinLnBrk="0" hangingPunct="1">
        <a:lnSpc>
          <a:spcPct val="90000"/>
        </a:lnSpc>
        <a:spcBef>
          <a:spcPts val="1125"/>
        </a:spcBef>
        <a:buFont typeface="Arial" panose="020B0604020202020204" pitchFamily="34" charset="0"/>
        <a:buChar char="•"/>
        <a:defRPr sz="4050" kern="1200">
          <a:solidFill>
            <a:schemeClr val="tx1"/>
          </a:solidFill>
          <a:latin typeface="+mn-lt"/>
          <a:ea typeface="+mn-ea"/>
          <a:cs typeface="+mn-cs"/>
        </a:defRPr>
      </a:lvl5pPr>
      <a:lvl6pPr marL="5657850" indent="-514350" algn="l" defTabSz="2057400" rtl="0" eaLnBrk="1" latinLnBrk="0" hangingPunct="1">
        <a:lnSpc>
          <a:spcPct val="90000"/>
        </a:lnSpc>
        <a:spcBef>
          <a:spcPts val="1125"/>
        </a:spcBef>
        <a:buFont typeface="Arial" panose="020B0604020202020204" pitchFamily="34" charset="0"/>
        <a:buChar char="•"/>
        <a:defRPr sz="4050" kern="1200">
          <a:solidFill>
            <a:schemeClr val="tx1"/>
          </a:solidFill>
          <a:latin typeface="+mn-lt"/>
          <a:ea typeface="+mn-ea"/>
          <a:cs typeface="+mn-cs"/>
        </a:defRPr>
      </a:lvl6pPr>
      <a:lvl7pPr marL="6686550" indent="-514350" algn="l" defTabSz="2057400" rtl="0" eaLnBrk="1" latinLnBrk="0" hangingPunct="1">
        <a:lnSpc>
          <a:spcPct val="90000"/>
        </a:lnSpc>
        <a:spcBef>
          <a:spcPts val="1125"/>
        </a:spcBef>
        <a:buFont typeface="Arial" panose="020B0604020202020204" pitchFamily="34" charset="0"/>
        <a:buChar char="•"/>
        <a:defRPr sz="4050" kern="1200">
          <a:solidFill>
            <a:schemeClr val="tx1"/>
          </a:solidFill>
          <a:latin typeface="+mn-lt"/>
          <a:ea typeface="+mn-ea"/>
          <a:cs typeface="+mn-cs"/>
        </a:defRPr>
      </a:lvl7pPr>
      <a:lvl8pPr marL="7715250" indent="-514350" algn="l" defTabSz="2057400" rtl="0" eaLnBrk="1" latinLnBrk="0" hangingPunct="1">
        <a:lnSpc>
          <a:spcPct val="90000"/>
        </a:lnSpc>
        <a:spcBef>
          <a:spcPts val="1125"/>
        </a:spcBef>
        <a:buFont typeface="Arial" panose="020B0604020202020204" pitchFamily="34" charset="0"/>
        <a:buChar char="•"/>
        <a:defRPr sz="4050" kern="1200">
          <a:solidFill>
            <a:schemeClr val="tx1"/>
          </a:solidFill>
          <a:latin typeface="+mn-lt"/>
          <a:ea typeface="+mn-ea"/>
          <a:cs typeface="+mn-cs"/>
        </a:defRPr>
      </a:lvl8pPr>
      <a:lvl9pPr marL="8743950" indent="-514350" algn="l" defTabSz="2057400" rtl="0" eaLnBrk="1" latinLnBrk="0" hangingPunct="1">
        <a:lnSpc>
          <a:spcPct val="90000"/>
        </a:lnSpc>
        <a:spcBef>
          <a:spcPts val="1125"/>
        </a:spcBef>
        <a:buFont typeface="Arial" panose="020B0604020202020204" pitchFamily="34" charset="0"/>
        <a:buChar char="•"/>
        <a:defRPr sz="4050" kern="1200">
          <a:solidFill>
            <a:schemeClr val="tx1"/>
          </a:solidFill>
          <a:latin typeface="+mn-lt"/>
          <a:ea typeface="+mn-ea"/>
          <a:cs typeface="+mn-cs"/>
        </a:defRPr>
      </a:lvl9pPr>
    </p:bodyStyle>
    <p:otherStyle>
      <a:defPPr>
        <a:defRPr lang="en-US"/>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27"/>
          <p:cNvSpPr>
            <a:spLocks noChangeArrowheads="1"/>
          </p:cNvSpPr>
          <p:nvPr/>
        </p:nvSpPr>
        <p:spPr bwMode="auto">
          <a:xfrm>
            <a:off x="0" y="-9611"/>
            <a:ext cx="27432000" cy="2318032"/>
          </a:xfrm>
          <a:prstGeom prst="rect">
            <a:avLst/>
          </a:prstGeom>
          <a:gradFill rotWithShape="0">
            <a:gsLst>
              <a:gs pos="0">
                <a:srgbClr val="6F3440"/>
              </a:gs>
              <a:gs pos="50000">
                <a:srgbClr val="6F3440"/>
              </a:gs>
              <a:gs pos="100000">
                <a:srgbClr val="6F3440"/>
              </a:gs>
            </a:gsLst>
            <a:lin ang="5400000" scaled="1"/>
          </a:gradFill>
          <a:ln w="9525">
            <a:solidFill>
              <a:srgbClr val="000000"/>
            </a:solidFill>
            <a:miter lim="800000"/>
            <a:headEnd/>
            <a:tailEnd/>
          </a:ln>
        </p:spPr>
        <p:txBody>
          <a:bodyPr wrap="none" lIns="128829" tIns="64414" rIns="128829" bIns="64414" anchor="ctr"/>
          <a:lstStyle/>
          <a:p>
            <a:pPr algn="ctr" defTabSz="952846"/>
            <a:endParaRPr lang="en-US" sz="3047">
              <a:solidFill>
                <a:schemeClr val="bg1"/>
              </a:solidFill>
              <a:latin typeface="Arial"/>
              <a:cs typeface="Arial"/>
            </a:endParaRPr>
          </a:p>
        </p:txBody>
      </p:sp>
      <p:sp>
        <p:nvSpPr>
          <p:cNvPr id="3" name="Rectangle 2">
            <a:extLst>
              <a:ext uri="{FF2B5EF4-FFF2-40B4-BE49-F238E27FC236}">
                <a16:creationId xmlns:a16="http://schemas.microsoft.com/office/drawing/2014/main" id="{BB8127E7-E011-8249-B49C-3FD9C01A3EBF}"/>
              </a:ext>
            </a:extLst>
          </p:cNvPr>
          <p:cNvSpPr/>
          <p:nvPr/>
        </p:nvSpPr>
        <p:spPr>
          <a:xfrm>
            <a:off x="23208777" y="1107206"/>
            <a:ext cx="3855753" cy="11700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233"/>
          <p:cNvSpPr>
            <a:spLocks noChangeArrowheads="1"/>
          </p:cNvSpPr>
          <p:nvPr/>
        </p:nvSpPr>
        <p:spPr bwMode="auto">
          <a:xfrm>
            <a:off x="64008" y="9878939"/>
            <a:ext cx="10242220" cy="6273624"/>
          </a:xfrm>
          <a:prstGeom prst="rect">
            <a:avLst/>
          </a:prstGeom>
          <a:solidFill>
            <a:schemeClr val="bg1"/>
          </a:solidFill>
          <a:ln w="12700">
            <a:solidFill>
              <a:srgbClr val="336699"/>
            </a:solidFill>
            <a:miter lim="800000"/>
            <a:headEnd/>
            <a:tailEnd/>
          </a:ln>
        </p:spPr>
        <p:txBody>
          <a:bodyPr wrap="square" lIns="128849" tIns="64424" rIns="128849" bIns="64424" anchor="t">
            <a:noAutofit/>
          </a:bodyPr>
          <a:lstStyle/>
          <a:p>
            <a:pPr defTabSz="952846">
              <a:tabLst>
                <a:tab pos="203318" algn="l"/>
                <a:tab pos="297833" algn="l"/>
                <a:tab pos="4765330" algn="l"/>
              </a:tabLst>
            </a:pPr>
            <a:r>
              <a:rPr lang="en-US" sz="2000" b="1" dirty="0">
                <a:latin typeface="Arial"/>
                <a:cs typeface="Arial"/>
              </a:rPr>
              <a:t>Patients </a:t>
            </a:r>
          </a:p>
          <a:p>
            <a:pPr defTabSz="952846">
              <a:tabLst>
                <a:tab pos="203318" algn="l"/>
                <a:tab pos="297833" algn="l"/>
                <a:tab pos="4765330" algn="l"/>
              </a:tabLst>
            </a:pPr>
            <a:r>
              <a:rPr lang="en-US" sz="2000" dirty="0">
                <a:latin typeface="Arial"/>
                <a:cs typeface="Arial"/>
              </a:rPr>
              <a:t>The sample were pediatric kidney, heart, or liver recipients (ages 0 through 18) from a large southwestern pediatric transplant center between 2009 and May 31, 2017. Patients surviving less than one-year posttransplant were excluded from the data prior to analyses. </a:t>
            </a:r>
          </a:p>
          <a:p>
            <a:pPr defTabSz="952846">
              <a:tabLst>
                <a:tab pos="203318" algn="l"/>
                <a:tab pos="297833" algn="l"/>
                <a:tab pos="4765330" algn="l"/>
              </a:tabLst>
            </a:pPr>
            <a:endParaRPr lang="en-US" sz="2000" dirty="0">
              <a:latin typeface="Arial"/>
              <a:cs typeface="Arial"/>
            </a:endParaRPr>
          </a:p>
          <a:p>
            <a:pPr defTabSz="952846">
              <a:tabLst>
                <a:tab pos="203318" algn="l"/>
                <a:tab pos="297833" algn="l"/>
                <a:tab pos="4765330" algn="l"/>
              </a:tabLst>
            </a:pPr>
            <a:r>
              <a:rPr lang="en-US" sz="2000" b="1" dirty="0">
                <a:latin typeface="Arial"/>
                <a:cs typeface="Arial"/>
              </a:rPr>
              <a:t>UNOS Data </a:t>
            </a:r>
            <a:endParaRPr lang="en-US" sz="2000" dirty="0">
              <a:latin typeface="Arial"/>
              <a:cs typeface="Arial"/>
            </a:endParaRPr>
          </a:p>
          <a:p>
            <a:pPr defTabSz="952846">
              <a:tabLst>
                <a:tab pos="203318" algn="l"/>
                <a:tab pos="297833" algn="l"/>
                <a:tab pos="4765330" algn="l"/>
              </a:tabLst>
            </a:pPr>
            <a:r>
              <a:rPr lang="en-US" sz="2000" dirty="0">
                <a:latin typeface="Arial"/>
                <a:cs typeface="Arial"/>
              </a:rPr>
              <a:t>Using center data reported to the United Network for Organ Sharing (UNOS, U.S. Department of Health and Human Services), individual, family, and medical variables was used to predict long-term health and transplant outcomes. </a:t>
            </a:r>
          </a:p>
          <a:p>
            <a:pPr defTabSz="952846">
              <a:tabLst>
                <a:tab pos="203318" algn="l"/>
                <a:tab pos="297833" algn="l"/>
                <a:tab pos="4765330" algn="l"/>
              </a:tabLst>
            </a:pPr>
            <a:endParaRPr lang="en-US" sz="2000" dirty="0">
              <a:latin typeface="Arial"/>
              <a:cs typeface="Arial"/>
            </a:endParaRPr>
          </a:p>
          <a:p>
            <a:pPr defTabSz="952846">
              <a:tabLst>
                <a:tab pos="203318" algn="l"/>
                <a:tab pos="297833" algn="l"/>
                <a:tab pos="4765330" algn="l"/>
              </a:tabLst>
            </a:pPr>
            <a:r>
              <a:rPr lang="en-US" sz="2000" dirty="0">
                <a:latin typeface="Arial"/>
                <a:cs typeface="Arial"/>
              </a:rPr>
              <a:t>UNOS data maintains national and center level data on organ transplant patients beginning when listed as a candidate for transplantation. Each transplant center is required to maintain data on all transplant patients. Pretransplant and posttransplant medical and health data are available for each patient. </a:t>
            </a:r>
          </a:p>
          <a:p>
            <a:pPr defTabSz="952846">
              <a:tabLst>
                <a:tab pos="203318" algn="l"/>
                <a:tab pos="297833" algn="l"/>
                <a:tab pos="4765330" algn="l"/>
              </a:tabLst>
            </a:pPr>
            <a:endParaRPr lang="en-US" sz="2000" dirty="0">
              <a:latin typeface="Arial"/>
              <a:cs typeface="Arial"/>
            </a:endParaRPr>
          </a:p>
          <a:p>
            <a:pPr defTabSz="952846">
              <a:tabLst>
                <a:tab pos="203318" algn="l"/>
                <a:tab pos="297833" algn="l"/>
                <a:tab pos="4765330" algn="l"/>
              </a:tabLst>
            </a:pPr>
            <a:r>
              <a:rPr lang="en-US" sz="2000" b="1" dirty="0">
                <a:latin typeface="Arial"/>
                <a:cs typeface="Arial"/>
              </a:rPr>
              <a:t>ML and DL Modeling</a:t>
            </a:r>
          </a:p>
          <a:p>
            <a:pPr defTabSz="952846">
              <a:tabLst>
                <a:tab pos="203318" algn="l"/>
                <a:tab pos="297833" algn="l"/>
                <a:tab pos="4765330" algn="l"/>
              </a:tabLst>
            </a:pPr>
            <a:r>
              <a:rPr lang="en-US" sz="2000" dirty="0">
                <a:latin typeface="Arial"/>
                <a:cs typeface="Arial"/>
              </a:rPr>
              <a:t>We used conventional ML techniques (e.g., random forest, logistic regression, support vector machine) and DL models to develop and evaluate prediction models for hospitalization within the 1-, 3-, and 5-year posttransplant periods for each organ type.</a:t>
            </a:r>
          </a:p>
        </p:txBody>
      </p:sp>
      <p:sp>
        <p:nvSpPr>
          <p:cNvPr id="5" name="Rectangle 243" descr="Horizontal dunkel"/>
          <p:cNvSpPr>
            <a:spLocks noChangeArrowheads="1"/>
          </p:cNvSpPr>
          <p:nvPr/>
        </p:nvSpPr>
        <p:spPr bwMode="auto">
          <a:xfrm>
            <a:off x="11448" y="-158260"/>
            <a:ext cx="27409103" cy="335200"/>
          </a:xfrm>
          <a:prstGeom prst="rect">
            <a:avLst/>
          </a:prstGeom>
          <a:noFill/>
          <a:ln w="9525">
            <a:noFill/>
            <a:miter lim="800000"/>
            <a:headEnd/>
            <a:tailEnd/>
          </a:ln>
        </p:spPr>
        <p:txBody>
          <a:bodyPr wrap="none" lIns="111815" tIns="55908" rIns="111815" bIns="55908" anchor="ctr"/>
          <a:lstStyle/>
          <a:p>
            <a:pPr algn="ctr" defTabSz="827009"/>
            <a:endParaRPr lang="en-US" sz="2770">
              <a:solidFill>
                <a:srgbClr val="336699"/>
              </a:solidFill>
              <a:latin typeface="Arial"/>
              <a:cs typeface="Arial"/>
            </a:endParaRPr>
          </a:p>
        </p:txBody>
      </p:sp>
      <p:sp>
        <p:nvSpPr>
          <p:cNvPr id="7" name="Text Box 255"/>
          <p:cNvSpPr txBox="1">
            <a:spLocks noChangeArrowheads="1"/>
          </p:cNvSpPr>
          <p:nvPr/>
        </p:nvSpPr>
        <p:spPr bwMode="auto">
          <a:xfrm>
            <a:off x="4447006" y="193489"/>
            <a:ext cx="18842636" cy="12714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9997" tIns="19998" rIns="39997" bIns="19998">
            <a:spAutoFit/>
          </a:bodyPr>
          <a:lstStyle>
            <a:lvl1pPr>
              <a:defRPr sz="9100">
                <a:solidFill>
                  <a:schemeClr val="tx1"/>
                </a:solidFill>
                <a:latin typeface="Arial" charset="0"/>
                <a:ea typeface="MS PGothic" charset="0"/>
                <a:cs typeface="MS PGothic" charset="0"/>
              </a:defRPr>
            </a:lvl1pPr>
            <a:lvl2pPr marL="742950" indent="-285750">
              <a:defRPr sz="9100">
                <a:solidFill>
                  <a:schemeClr val="tx1"/>
                </a:solidFill>
                <a:latin typeface="Arial" charset="0"/>
                <a:ea typeface="MS PGothic" charset="0"/>
                <a:cs typeface="MS PGothic" charset="0"/>
              </a:defRPr>
            </a:lvl2pPr>
            <a:lvl3pPr marL="1143000" indent="-228600">
              <a:defRPr sz="9100">
                <a:solidFill>
                  <a:schemeClr val="tx1"/>
                </a:solidFill>
                <a:latin typeface="Arial" charset="0"/>
                <a:ea typeface="MS PGothic" charset="0"/>
                <a:cs typeface="MS PGothic" charset="0"/>
              </a:defRPr>
            </a:lvl3pPr>
            <a:lvl4pPr marL="1600200" indent="-228600">
              <a:defRPr sz="9100">
                <a:solidFill>
                  <a:schemeClr val="tx1"/>
                </a:solidFill>
                <a:latin typeface="Arial" charset="0"/>
                <a:ea typeface="MS PGothic" charset="0"/>
                <a:cs typeface="MS PGothic" charset="0"/>
              </a:defRPr>
            </a:lvl4pPr>
            <a:lvl5pPr marL="2057400" indent="-228600">
              <a:defRPr sz="91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91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91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91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9100">
                <a:solidFill>
                  <a:schemeClr val="tx1"/>
                </a:solidFill>
                <a:latin typeface="Arial" charset="0"/>
                <a:ea typeface="MS PGothic" charset="0"/>
                <a:cs typeface="MS PGothic" charset="0"/>
              </a:defRPr>
            </a:lvl9pPr>
          </a:lstStyle>
          <a:p>
            <a:pPr algn="ctr"/>
            <a:r>
              <a:rPr lang="en-US" sz="4000" b="1" dirty="0">
                <a:solidFill>
                  <a:schemeClr val="bg1"/>
                </a:solidFill>
                <a:latin typeface="Arial"/>
                <a:cs typeface="Arial"/>
              </a:rPr>
              <a:t>Machine Learning-Based Prediction of Health Outcomes in Pediatric Organ Transplantation Recipients: A Study Of Single Transplant Center</a:t>
            </a:r>
            <a:endParaRPr lang="en-US" sz="4000" dirty="0">
              <a:solidFill>
                <a:schemeClr val="bg1"/>
              </a:solidFill>
              <a:latin typeface="Arial"/>
              <a:cs typeface="Arial"/>
            </a:endParaRPr>
          </a:p>
        </p:txBody>
      </p:sp>
      <p:sp>
        <p:nvSpPr>
          <p:cNvPr id="10" name="Text Box 256"/>
          <p:cNvSpPr txBox="1">
            <a:spLocks noChangeArrowheads="1"/>
          </p:cNvSpPr>
          <p:nvPr/>
        </p:nvSpPr>
        <p:spPr bwMode="auto">
          <a:xfrm>
            <a:off x="5902415" y="1302922"/>
            <a:ext cx="16421100" cy="779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0">
                <a:solidFill>
                  <a:srgbClr val="000000"/>
                </a:solidFill>
                <a:miter lim="800000"/>
                <a:headEnd/>
                <a:tailEnd/>
              </a14:hiddenLine>
            </a:ext>
          </a:extLst>
        </p:spPr>
        <p:txBody>
          <a:bodyPr wrap="square" lIns="39997" tIns="19998" rIns="39997" bIns="19998">
            <a:spAutoFit/>
          </a:bodyPr>
          <a:lstStyle>
            <a:lvl1pPr>
              <a:defRPr sz="9100">
                <a:solidFill>
                  <a:schemeClr val="tx1"/>
                </a:solidFill>
                <a:latin typeface="Arial" charset="0"/>
                <a:ea typeface="MS PGothic" charset="0"/>
                <a:cs typeface="MS PGothic" charset="0"/>
              </a:defRPr>
            </a:lvl1pPr>
            <a:lvl2pPr marL="742950" indent="-285750">
              <a:defRPr sz="9100">
                <a:solidFill>
                  <a:schemeClr val="tx1"/>
                </a:solidFill>
                <a:latin typeface="Arial" charset="0"/>
                <a:ea typeface="MS PGothic" charset="0"/>
                <a:cs typeface="MS PGothic" charset="0"/>
              </a:defRPr>
            </a:lvl2pPr>
            <a:lvl3pPr marL="1143000" indent="-228600">
              <a:defRPr sz="9100">
                <a:solidFill>
                  <a:schemeClr val="tx1"/>
                </a:solidFill>
                <a:latin typeface="Arial" charset="0"/>
                <a:ea typeface="MS PGothic" charset="0"/>
                <a:cs typeface="MS PGothic" charset="0"/>
              </a:defRPr>
            </a:lvl3pPr>
            <a:lvl4pPr marL="1600200" indent="-228600">
              <a:defRPr sz="9100">
                <a:solidFill>
                  <a:schemeClr val="tx1"/>
                </a:solidFill>
                <a:latin typeface="Arial" charset="0"/>
                <a:ea typeface="MS PGothic" charset="0"/>
                <a:cs typeface="MS PGothic" charset="0"/>
              </a:defRPr>
            </a:lvl4pPr>
            <a:lvl5pPr marL="2057400" indent="-228600">
              <a:defRPr sz="91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91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91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91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9100">
                <a:solidFill>
                  <a:schemeClr val="tx1"/>
                </a:solidFill>
                <a:latin typeface="Arial" charset="0"/>
                <a:ea typeface="MS PGothic" charset="0"/>
                <a:cs typeface="MS PGothic" charset="0"/>
              </a:defRPr>
            </a:lvl9pPr>
          </a:lstStyle>
          <a:p>
            <a:pPr algn="ctr"/>
            <a:endParaRPr lang="en-US" sz="1800" dirty="0">
              <a:solidFill>
                <a:srgbClr val="FFFFFF"/>
              </a:solidFill>
              <a:latin typeface="Arial"/>
              <a:cs typeface="Arial"/>
            </a:endParaRPr>
          </a:p>
          <a:p>
            <a:pPr algn="ctr"/>
            <a:r>
              <a:rPr lang="en-US" sz="1800" dirty="0">
                <a:solidFill>
                  <a:srgbClr val="FFFFFF"/>
                </a:solidFill>
                <a:latin typeface="Arial"/>
                <a:cs typeface="Arial"/>
              </a:rPr>
              <a:t>Mike Killian, PhD, MSW, and </a:t>
            </a:r>
            <a:r>
              <a:rPr lang="en-US" sz="1800" dirty="0" err="1">
                <a:solidFill>
                  <a:srgbClr val="FFFFFF"/>
                </a:solidFill>
                <a:latin typeface="Arial"/>
                <a:cs typeface="Arial"/>
              </a:rPr>
              <a:t>Zhe</a:t>
            </a:r>
            <a:r>
              <a:rPr lang="en-US" sz="1800" dirty="0">
                <a:solidFill>
                  <a:srgbClr val="FFFFFF"/>
                </a:solidFill>
                <a:latin typeface="Arial"/>
                <a:cs typeface="Arial"/>
              </a:rPr>
              <a:t> He, PhD, Florida State University; Dipankar Gupta, MBBS, DCH, MD, UF Health Congenital Heart Center</a:t>
            </a:r>
            <a:endParaRPr lang="en-US" sz="1800" baseline="30000" dirty="0">
              <a:solidFill>
                <a:srgbClr val="FFFFFF"/>
              </a:solidFill>
              <a:latin typeface="Arial"/>
              <a:cs typeface="Arial"/>
            </a:endParaRPr>
          </a:p>
          <a:p>
            <a:pPr algn="ctr"/>
            <a:endParaRPr lang="en-US" sz="1800" baseline="30000" dirty="0">
              <a:solidFill>
                <a:srgbClr val="FFFFFF"/>
              </a:solidFill>
              <a:latin typeface="Arial"/>
              <a:cs typeface="Arial"/>
            </a:endParaRPr>
          </a:p>
        </p:txBody>
      </p:sp>
      <p:sp>
        <p:nvSpPr>
          <p:cNvPr id="11" name="Rectangle 229"/>
          <p:cNvSpPr>
            <a:spLocks noChangeArrowheads="1"/>
          </p:cNvSpPr>
          <p:nvPr/>
        </p:nvSpPr>
        <p:spPr bwMode="auto">
          <a:xfrm>
            <a:off x="60961" y="2385480"/>
            <a:ext cx="10245267" cy="556053"/>
          </a:xfrm>
          <a:prstGeom prst="rect">
            <a:avLst/>
          </a:prstGeom>
          <a:solidFill>
            <a:srgbClr val="6F3440"/>
          </a:solidFill>
          <a:ln w="12700">
            <a:noFill/>
            <a:miter lim="800000"/>
            <a:headEnd/>
            <a:tailEnd/>
          </a:ln>
        </p:spPr>
        <p:txBody>
          <a:bodyPr wrap="none" lIns="128829" tIns="64414" rIns="128829" bIns="64414" anchor="ctr"/>
          <a:lstStyle/>
          <a:p>
            <a:pPr algn="ctr" defTabSz="952846"/>
            <a:r>
              <a:rPr lang="en-US" sz="3600" b="1" dirty="0">
                <a:solidFill>
                  <a:schemeClr val="bg1"/>
                </a:solidFill>
                <a:latin typeface="Arial"/>
                <a:cs typeface="Arial"/>
              </a:rPr>
              <a:t>Introduction</a:t>
            </a:r>
            <a:endParaRPr lang="en-US" sz="3600" dirty="0">
              <a:solidFill>
                <a:schemeClr val="bg1"/>
              </a:solidFill>
              <a:latin typeface="Arial"/>
              <a:cs typeface="Arial"/>
            </a:endParaRPr>
          </a:p>
        </p:txBody>
      </p:sp>
      <p:sp>
        <p:nvSpPr>
          <p:cNvPr id="13" name="Text Box 923"/>
          <p:cNvSpPr txBox="1">
            <a:spLocks noChangeArrowheads="1"/>
          </p:cNvSpPr>
          <p:nvPr/>
        </p:nvSpPr>
        <p:spPr bwMode="auto">
          <a:xfrm>
            <a:off x="60959" y="3026991"/>
            <a:ext cx="10245269" cy="5888141"/>
          </a:xfrm>
          <a:prstGeom prst="rect">
            <a:avLst/>
          </a:prstGeom>
          <a:noFill/>
          <a:ln>
            <a:solidFill>
              <a:srgbClr val="336699"/>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9997" tIns="19998" rIns="39997" bIns="19998">
            <a:spAutoFit/>
          </a:bodyPr>
          <a:lstStyle>
            <a:lvl1pPr marL="342900" indent="-342900" defTabSz="2946400">
              <a:defRPr sz="9100">
                <a:solidFill>
                  <a:schemeClr val="tx1"/>
                </a:solidFill>
                <a:latin typeface="Arial" charset="0"/>
                <a:ea typeface="MS PGothic" charset="0"/>
                <a:cs typeface="MS PGothic" charset="0"/>
              </a:defRPr>
            </a:lvl1pPr>
            <a:lvl2pPr marL="742950" indent="-285750" defTabSz="2946400">
              <a:defRPr sz="9100">
                <a:solidFill>
                  <a:schemeClr val="tx1"/>
                </a:solidFill>
                <a:latin typeface="Arial" charset="0"/>
                <a:ea typeface="MS PGothic" charset="0"/>
                <a:cs typeface="MS PGothic" charset="0"/>
              </a:defRPr>
            </a:lvl2pPr>
            <a:lvl3pPr marL="58738" defTabSz="2946400">
              <a:defRPr sz="9100">
                <a:solidFill>
                  <a:schemeClr val="tx1"/>
                </a:solidFill>
                <a:latin typeface="Arial" charset="0"/>
                <a:ea typeface="MS PGothic" charset="0"/>
                <a:cs typeface="MS PGothic" charset="0"/>
              </a:defRPr>
            </a:lvl3pPr>
            <a:lvl4pPr marL="1600200" indent="-228600" defTabSz="2946400">
              <a:defRPr sz="9100">
                <a:solidFill>
                  <a:schemeClr val="tx1"/>
                </a:solidFill>
                <a:latin typeface="Arial" charset="0"/>
                <a:ea typeface="MS PGothic" charset="0"/>
                <a:cs typeface="MS PGothic" charset="0"/>
              </a:defRPr>
            </a:lvl4pPr>
            <a:lvl5pPr marL="2057400" indent="-228600" defTabSz="2946400">
              <a:defRPr sz="9100">
                <a:solidFill>
                  <a:schemeClr val="tx1"/>
                </a:solidFill>
                <a:latin typeface="Arial" charset="0"/>
                <a:ea typeface="MS PGothic" charset="0"/>
                <a:cs typeface="MS PGothic" charset="0"/>
              </a:defRPr>
            </a:lvl5pPr>
            <a:lvl6pPr marL="2514600" indent="-228600" defTabSz="2946400" eaLnBrk="0" fontAlgn="base" hangingPunct="0">
              <a:spcBef>
                <a:spcPct val="0"/>
              </a:spcBef>
              <a:spcAft>
                <a:spcPct val="0"/>
              </a:spcAft>
              <a:defRPr sz="9100">
                <a:solidFill>
                  <a:schemeClr val="tx1"/>
                </a:solidFill>
                <a:latin typeface="Arial" charset="0"/>
                <a:ea typeface="MS PGothic" charset="0"/>
                <a:cs typeface="MS PGothic" charset="0"/>
              </a:defRPr>
            </a:lvl6pPr>
            <a:lvl7pPr marL="2971800" indent="-228600" defTabSz="2946400" eaLnBrk="0" fontAlgn="base" hangingPunct="0">
              <a:spcBef>
                <a:spcPct val="0"/>
              </a:spcBef>
              <a:spcAft>
                <a:spcPct val="0"/>
              </a:spcAft>
              <a:defRPr sz="9100">
                <a:solidFill>
                  <a:schemeClr val="tx1"/>
                </a:solidFill>
                <a:latin typeface="Arial" charset="0"/>
                <a:ea typeface="MS PGothic" charset="0"/>
                <a:cs typeface="MS PGothic" charset="0"/>
              </a:defRPr>
            </a:lvl7pPr>
            <a:lvl8pPr marL="3429000" indent="-228600" defTabSz="2946400" eaLnBrk="0" fontAlgn="base" hangingPunct="0">
              <a:spcBef>
                <a:spcPct val="0"/>
              </a:spcBef>
              <a:spcAft>
                <a:spcPct val="0"/>
              </a:spcAft>
              <a:defRPr sz="9100">
                <a:solidFill>
                  <a:schemeClr val="tx1"/>
                </a:solidFill>
                <a:latin typeface="Arial" charset="0"/>
                <a:ea typeface="MS PGothic" charset="0"/>
                <a:cs typeface="MS PGothic" charset="0"/>
              </a:defRPr>
            </a:lvl8pPr>
            <a:lvl9pPr marL="3886200" indent="-228600" defTabSz="2946400" eaLnBrk="0" fontAlgn="base" hangingPunct="0">
              <a:spcBef>
                <a:spcPct val="0"/>
              </a:spcBef>
              <a:spcAft>
                <a:spcPct val="0"/>
              </a:spcAft>
              <a:defRPr sz="9100">
                <a:solidFill>
                  <a:schemeClr val="tx1"/>
                </a:solidFill>
                <a:latin typeface="Arial" charset="0"/>
                <a:ea typeface="MS PGothic" charset="0"/>
                <a:cs typeface="MS PGothic" charset="0"/>
              </a:defRPr>
            </a:lvl9pPr>
          </a:lstStyle>
          <a:p>
            <a:pPr marL="113964" lvl="2"/>
            <a:r>
              <a:rPr lang="en-US" sz="2000" dirty="0">
                <a:latin typeface="Arial"/>
                <a:cs typeface="Arial"/>
              </a:rPr>
              <a:t>Prediction of posttransplant outcomes and survival has not been adequately addressed in pediatric populations.</a:t>
            </a:r>
          </a:p>
          <a:p>
            <a:pPr marL="113964" lvl="2"/>
            <a:endParaRPr lang="en-US" sz="2000" dirty="0">
              <a:latin typeface="Arial"/>
              <a:cs typeface="Arial"/>
            </a:endParaRPr>
          </a:p>
          <a:p>
            <a:pPr marL="113964" lvl="2"/>
            <a:r>
              <a:rPr lang="en-US" sz="2000" dirty="0">
                <a:latin typeface="Arial"/>
                <a:cs typeface="Arial"/>
              </a:rPr>
              <a:t>Nationally, prediction modeling has relied on general linear modeling or Cox proportional hazards regression approaches, which offer limited predictive efficiency.</a:t>
            </a:r>
          </a:p>
          <a:p>
            <a:pPr marL="113964" lvl="2"/>
            <a:endParaRPr lang="en-US" sz="2000" i="1" dirty="0">
              <a:latin typeface="Arial"/>
              <a:cs typeface="Arial"/>
            </a:endParaRPr>
          </a:p>
          <a:p>
            <a:pPr marL="113964" lvl="2"/>
            <a:r>
              <a:rPr lang="en-US" sz="2000" dirty="0">
                <a:latin typeface="Arial"/>
                <a:cs typeface="Arial"/>
              </a:rPr>
              <a:t>Further research is needed to improve medication adherence and posttransplant health outcomes through the use of abundant electronic health records (EHRs) with longitudinal clinical data as well as biomedical ontologies with rich domain knowledge in machine learning (ML) and predictive modeling.</a:t>
            </a:r>
          </a:p>
          <a:p>
            <a:pPr marL="113964" lvl="2"/>
            <a:endParaRPr lang="en-US" sz="2000" b="1" dirty="0">
              <a:latin typeface="Arial"/>
              <a:cs typeface="Arial"/>
            </a:endParaRPr>
          </a:p>
          <a:p>
            <a:pPr marL="113964" lvl="2"/>
            <a:r>
              <a:rPr lang="en-US" sz="2000" b="1" dirty="0">
                <a:latin typeface="Arial"/>
                <a:cs typeface="Arial"/>
              </a:rPr>
              <a:t>AIM: The purpose of the current study was to test and examine ML models predicting the hospitalization due to adverse posttransplant events (organ rejection and infection) in samples of pediatric kidney, liver, and heart transplant recipients from a large solid organ transplant program. </a:t>
            </a:r>
          </a:p>
          <a:p>
            <a:pPr marL="113964" lvl="2"/>
            <a:endParaRPr lang="en-US" sz="2000" b="1" dirty="0">
              <a:latin typeface="Arial"/>
              <a:cs typeface="Arial"/>
            </a:endParaRPr>
          </a:p>
          <a:p>
            <a:pPr marL="113964" lvl="2"/>
            <a:r>
              <a:rPr lang="en-US" sz="2000" dirty="0">
                <a:latin typeface="Arial"/>
                <a:cs typeface="Arial"/>
              </a:rPr>
              <a:t>Results from the current analysis will inform our approach with national transplant data. Here, data from a single pediatric transplant center was used to pilot data management and ML analytic approaches with pediatric transplant data.</a:t>
            </a:r>
          </a:p>
        </p:txBody>
      </p:sp>
      <p:sp>
        <p:nvSpPr>
          <p:cNvPr id="17" name="Rectangle 244"/>
          <p:cNvSpPr>
            <a:spLocks noChangeArrowheads="1"/>
          </p:cNvSpPr>
          <p:nvPr/>
        </p:nvSpPr>
        <p:spPr bwMode="auto">
          <a:xfrm>
            <a:off x="-20263" y="16193710"/>
            <a:ext cx="27440814" cy="265490"/>
          </a:xfrm>
          <a:prstGeom prst="rect">
            <a:avLst/>
          </a:prstGeom>
          <a:solidFill>
            <a:srgbClr val="6F3440"/>
          </a:solidFill>
          <a:ln w="9525">
            <a:solidFill>
              <a:srgbClr val="000000"/>
            </a:solidFill>
            <a:miter lim="800000"/>
            <a:headEnd/>
            <a:tailEnd/>
          </a:ln>
        </p:spPr>
        <p:txBody>
          <a:bodyPr wrap="none" lIns="39997" tIns="19998" rIns="39997" bIns="19998" anchor="ctr"/>
          <a:lstStyle>
            <a:lvl1pPr>
              <a:defRPr sz="9100">
                <a:solidFill>
                  <a:schemeClr val="tx1"/>
                </a:solidFill>
                <a:latin typeface="Arial" panose="020B0604020202020204" pitchFamily="34" charset="0"/>
                <a:ea typeface="MS PGothic" panose="020B0600070205080204" pitchFamily="34" charset="-128"/>
              </a:defRPr>
            </a:lvl1pPr>
            <a:lvl2pPr marL="742950" indent="-285750">
              <a:defRPr sz="9100">
                <a:solidFill>
                  <a:schemeClr val="tx1"/>
                </a:solidFill>
                <a:latin typeface="Arial" panose="020B0604020202020204" pitchFamily="34" charset="0"/>
                <a:ea typeface="MS PGothic" panose="020B0600070205080204" pitchFamily="34" charset="-128"/>
              </a:defRPr>
            </a:lvl2pPr>
            <a:lvl3pPr marL="1143000" indent="-228600">
              <a:defRPr sz="9100">
                <a:solidFill>
                  <a:schemeClr val="tx1"/>
                </a:solidFill>
                <a:latin typeface="Arial" panose="020B0604020202020204" pitchFamily="34" charset="0"/>
                <a:ea typeface="MS PGothic" panose="020B0600070205080204" pitchFamily="34" charset="-128"/>
              </a:defRPr>
            </a:lvl3pPr>
            <a:lvl4pPr marL="1600200" indent="-228600">
              <a:defRPr sz="9100">
                <a:solidFill>
                  <a:schemeClr val="tx1"/>
                </a:solidFill>
                <a:latin typeface="Arial" panose="020B0604020202020204" pitchFamily="34" charset="0"/>
                <a:ea typeface="MS PGothic" panose="020B0600070205080204" pitchFamily="34" charset="-128"/>
              </a:defRPr>
            </a:lvl4pPr>
            <a:lvl5pPr marL="2057400" indent="-228600">
              <a:defRPr sz="9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9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9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9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91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000" dirty="0">
              <a:solidFill>
                <a:srgbClr val="FFFFFF"/>
              </a:solidFill>
              <a:latin typeface="Arial"/>
              <a:cs typeface="Arial"/>
            </a:endParaRPr>
          </a:p>
        </p:txBody>
      </p:sp>
      <p:sp>
        <p:nvSpPr>
          <p:cNvPr id="18" name="Rectangle 246"/>
          <p:cNvSpPr>
            <a:spLocks noChangeArrowheads="1"/>
          </p:cNvSpPr>
          <p:nvPr/>
        </p:nvSpPr>
        <p:spPr bwMode="auto">
          <a:xfrm>
            <a:off x="60959" y="16223778"/>
            <a:ext cx="27322151" cy="194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9997" tIns="19998" rIns="39997" bIns="19998" anchor="ctr">
            <a:spAutoFit/>
          </a:bodyPr>
          <a:lstStyle/>
          <a:p>
            <a:pPr algn="ctr"/>
            <a:r>
              <a:rPr lang="en-US" sz="1000" dirty="0">
                <a:solidFill>
                  <a:schemeClr val="bg1"/>
                </a:solidFill>
                <a:latin typeface="Arial" panose="020B0604020202020204" pitchFamily="34" charset="0"/>
                <a:cs typeface="Arial" panose="020B0604020202020204" pitchFamily="34" charset="0"/>
              </a:rPr>
              <a:t>Research funded by NIH/NCATS Clinical and Translational Science Awards to the University of Florida 2UL1TR001427-05</a:t>
            </a:r>
          </a:p>
        </p:txBody>
      </p:sp>
      <p:sp>
        <p:nvSpPr>
          <p:cNvPr id="20" name="Rectangle 229"/>
          <p:cNvSpPr>
            <a:spLocks noChangeArrowheads="1"/>
          </p:cNvSpPr>
          <p:nvPr/>
        </p:nvSpPr>
        <p:spPr bwMode="auto">
          <a:xfrm>
            <a:off x="64008" y="9237635"/>
            <a:ext cx="10242220" cy="527942"/>
          </a:xfrm>
          <a:prstGeom prst="rect">
            <a:avLst/>
          </a:prstGeom>
          <a:solidFill>
            <a:srgbClr val="6F3440"/>
          </a:solidFill>
          <a:ln w="12700">
            <a:noFill/>
            <a:miter lim="800000"/>
            <a:headEnd/>
            <a:tailEnd/>
          </a:ln>
        </p:spPr>
        <p:txBody>
          <a:bodyPr wrap="none" lIns="128829" tIns="64414" rIns="128829" bIns="64414" anchor="ctr"/>
          <a:lstStyle/>
          <a:p>
            <a:pPr algn="ctr" defTabSz="952846"/>
            <a:r>
              <a:rPr lang="en-US" sz="3600" b="1" dirty="0">
                <a:solidFill>
                  <a:schemeClr val="bg1"/>
                </a:solidFill>
                <a:latin typeface="Arial"/>
                <a:cs typeface="Arial"/>
              </a:rPr>
              <a:t>Methods, Data, and Modeling</a:t>
            </a:r>
            <a:endParaRPr lang="en-US" sz="3600" dirty="0">
              <a:solidFill>
                <a:schemeClr val="bg1"/>
              </a:solidFill>
              <a:latin typeface="Arial"/>
              <a:cs typeface="Arial"/>
            </a:endParaRPr>
          </a:p>
        </p:txBody>
      </p:sp>
      <p:sp>
        <p:nvSpPr>
          <p:cNvPr id="21" name="Rectangle 229"/>
          <p:cNvSpPr>
            <a:spLocks noChangeArrowheads="1"/>
          </p:cNvSpPr>
          <p:nvPr/>
        </p:nvSpPr>
        <p:spPr bwMode="auto">
          <a:xfrm>
            <a:off x="10562602" y="2385480"/>
            <a:ext cx="10006732" cy="556051"/>
          </a:xfrm>
          <a:prstGeom prst="rect">
            <a:avLst/>
          </a:prstGeom>
          <a:solidFill>
            <a:srgbClr val="6F3440"/>
          </a:solidFill>
          <a:ln w="12700">
            <a:noFill/>
            <a:miter lim="800000"/>
            <a:headEnd/>
            <a:tailEnd/>
          </a:ln>
        </p:spPr>
        <p:txBody>
          <a:bodyPr wrap="none" lIns="128829" tIns="64414" rIns="128829" bIns="64414" anchor="ctr"/>
          <a:lstStyle/>
          <a:p>
            <a:pPr algn="ctr" defTabSz="952846"/>
            <a:r>
              <a:rPr lang="en-US" sz="3600" b="1" dirty="0">
                <a:solidFill>
                  <a:schemeClr val="bg1"/>
                </a:solidFill>
                <a:latin typeface="Arial"/>
                <a:cs typeface="Arial"/>
              </a:rPr>
              <a:t>Results: Heart Transplant &amp; Hospitalizations</a:t>
            </a:r>
            <a:endParaRPr lang="en-US" sz="3600" dirty="0">
              <a:solidFill>
                <a:schemeClr val="bg1"/>
              </a:solidFill>
              <a:latin typeface="Arial"/>
              <a:cs typeface="Arial"/>
            </a:endParaRPr>
          </a:p>
        </p:txBody>
      </p:sp>
      <p:sp>
        <p:nvSpPr>
          <p:cNvPr id="27" name="Rectangle 233"/>
          <p:cNvSpPr>
            <a:spLocks noChangeArrowheads="1"/>
          </p:cNvSpPr>
          <p:nvPr/>
        </p:nvSpPr>
        <p:spPr bwMode="auto">
          <a:xfrm>
            <a:off x="10562602" y="3018590"/>
            <a:ext cx="10067154" cy="9805007"/>
          </a:xfrm>
          <a:prstGeom prst="rect">
            <a:avLst/>
          </a:prstGeom>
          <a:solidFill>
            <a:schemeClr val="bg1"/>
          </a:solidFill>
          <a:ln w="12700">
            <a:solidFill>
              <a:srgbClr val="336699"/>
            </a:solidFill>
            <a:miter lim="800000"/>
            <a:headEnd/>
            <a:tailEnd/>
          </a:ln>
        </p:spPr>
        <p:txBody>
          <a:bodyPr wrap="none" lIns="128849" tIns="64424" rIns="128849" bIns="64424" anchor="t"/>
          <a:lstStyle/>
          <a:p>
            <a:pPr marL="98911" indent="-98911" defTabSz="952846">
              <a:tabLst>
                <a:tab pos="203318" algn="l"/>
                <a:tab pos="297833" algn="l"/>
                <a:tab pos="4765330" algn="l"/>
              </a:tabLst>
            </a:pPr>
            <a:endParaRPr lang="en-US" sz="554" dirty="0">
              <a:solidFill>
                <a:schemeClr val="bg1"/>
              </a:solidFill>
              <a:latin typeface="Arial"/>
              <a:cs typeface="Arial"/>
            </a:endParaRPr>
          </a:p>
        </p:txBody>
      </p:sp>
      <p:sp>
        <p:nvSpPr>
          <p:cNvPr id="61" name="Rectangle 234"/>
          <p:cNvSpPr>
            <a:spLocks noChangeArrowheads="1"/>
          </p:cNvSpPr>
          <p:nvPr/>
        </p:nvSpPr>
        <p:spPr bwMode="auto">
          <a:xfrm>
            <a:off x="10562602" y="12845899"/>
            <a:ext cx="10006732" cy="557784"/>
          </a:xfrm>
          <a:prstGeom prst="rect">
            <a:avLst/>
          </a:prstGeom>
          <a:solidFill>
            <a:srgbClr val="6F3440"/>
          </a:solidFill>
          <a:ln w="12700">
            <a:noFill/>
            <a:miter lim="800000"/>
            <a:headEnd/>
            <a:tailEnd/>
          </a:ln>
        </p:spPr>
        <p:txBody>
          <a:bodyPr wrap="none" lIns="128829" tIns="64414" rIns="128829" bIns="64414" anchor="ctr"/>
          <a:lstStyle>
            <a:lvl1pPr defTabSz="2752725">
              <a:defRPr sz="9100">
                <a:solidFill>
                  <a:schemeClr val="tx1"/>
                </a:solidFill>
                <a:latin typeface="Arial" panose="020B0604020202020204" pitchFamily="34" charset="0"/>
                <a:ea typeface="MS PGothic" panose="020B0600070205080204" pitchFamily="34" charset="-128"/>
              </a:defRPr>
            </a:lvl1pPr>
            <a:lvl2pPr marL="742950" indent="-285750" defTabSz="2752725">
              <a:defRPr sz="9100">
                <a:solidFill>
                  <a:schemeClr val="tx1"/>
                </a:solidFill>
                <a:latin typeface="Arial" panose="020B0604020202020204" pitchFamily="34" charset="0"/>
                <a:ea typeface="MS PGothic" panose="020B0600070205080204" pitchFamily="34" charset="-128"/>
              </a:defRPr>
            </a:lvl2pPr>
            <a:lvl3pPr marL="1143000" indent="-228600" defTabSz="2752725">
              <a:defRPr sz="9100">
                <a:solidFill>
                  <a:schemeClr val="tx1"/>
                </a:solidFill>
                <a:latin typeface="Arial" panose="020B0604020202020204" pitchFamily="34" charset="0"/>
                <a:ea typeface="MS PGothic" panose="020B0600070205080204" pitchFamily="34" charset="-128"/>
              </a:defRPr>
            </a:lvl3pPr>
            <a:lvl4pPr marL="1600200" indent="-228600" defTabSz="2752725">
              <a:defRPr sz="9100">
                <a:solidFill>
                  <a:schemeClr val="tx1"/>
                </a:solidFill>
                <a:latin typeface="Arial" panose="020B0604020202020204" pitchFamily="34" charset="0"/>
                <a:ea typeface="MS PGothic" panose="020B0600070205080204" pitchFamily="34" charset="-128"/>
              </a:defRPr>
            </a:lvl4pPr>
            <a:lvl5pPr marL="2057400" indent="-228600" defTabSz="2752725">
              <a:defRPr sz="9100">
                <a:solidFill>
                  <a:schemeClr val="tx1"/>
                </a:solidFill>
                <a:latin typeface="Arial" panose="020B0604020202020204" pitchFamily="34" charset="0"/>
                <a:ea typeface="MS PGothic" panose="020B0600070205080204" pitchFamily="34" charset="-128"/>
              </a:defRPr>
            </a:lvl5pPr>
            <a:lvl6pPr marL="2514600" indent="-228600" defTabSz="2752725" eaLnBrk="0" fontAlgn="base" hangingPunct="0">
              <a:spcBef>
                <a:spcPct val="0"/>
              </a:spcBef>
              <a:spcAft>
                <a:spcPct val="0"/>
              </a:spcAft>
              <a:defRPr sz="9100">
                <a:solidFill>
                  <a:schemeClr val="tx1"/>
                </a:solidFill>
                <a:latin typeface="Arial" panose="020B0604020202020204" pitchFamily="34" charset="0"/>
                <a:ea typeface="MS PGothic" panose="020B0600070205080204" pitchFamily="34" charset="-128"/>
              </a:defRPr>
            </a:lvl6pPr>
            <a:lvl7pPr marL="2971800" indent="-228600" defTabSz="2752725" eaLnBrk="0" fontAlgn="base" hangingPunct="0">
              <a:spcBef>
                <a:spcPct val="0"/>
              </a:spcBef>
              <a:spcAft>
                <a:spcPct val="0"/>
              </a:spcAft>
              <a:defRPr sz="9100">
                <a:solidFill>
                  <a:schemeClr val="tx1"/>
                </a:solidFill>
                <a:latin typeface="Arial" panose="020B0604020202020204" pitchFamily="34" charset="0"/>
                <a:ea typeface="MS PGothic" panose="020B0600070205080204" pitchFamily="34" charset="-128"/>
              </a:defRPr>
            </a:lvl7pPr>
            <a:lvl8pPr marL="3429000" indent="-228600" defTabSz="2752725" eaLnBrk="0" fontAlgn="base" hangingPunct="0">
              <a:spcBef>
                <a:spcPct val="0"/>
              </a:spcBef>
              <a:spcAft>
                <a:spcPct val="0"/>
              </a:spcAft>
              <a:defRPr sz="9100">
                <a:solidFill>
                  <a:schemeClr val="tx1"/>
                </a:solidFill>
                <a:latin typeface="Arial" panose="020B0604020202020204" pitchFamily="34" charset="0"/>
                <a:ea typeface="MS PGothic" panose="020B0600070205080204" pitchFamily="34" charset="-128"/>
              </a:defRPr>
            </a:lvl8pPr>
            <a:lvl9pPr marL="3886200" indent="-228600" defTabSz="2752725" eaLnBrk="0" fontAlgn="base" hangingPunct="0">
              <a:spcBef>
                <a:spcPct val="0"/>
              </a:spcBef>
              <a:spcAft>
                <a:spcPct val="0"/>
              </a:spcAft>
              <a:defRPr sz="9100">
                <a:solidFill>
                  <a:schemeClr val="tx1"/>
                </a:solidFill>
                <a:latin typeface="Arial" panose="020B0604020202020204" pitchFamily="34" charset="0"/>
                <a:ea typeface="MS PGothic" panose="020B0600070205080204" pitchFamily="34" charset="-128"/>
              </a:defRPr>
            </a:lvl9pPr>
          </a:lstStyle>
          <a:p>
            <a:pPr algn="ctr">
              <a:defRPr/>
            </a:pPr>
            <a:r>
              <a:rPr lang="en-US" altLang="en-US" sz="3600" b="1" dirty="0">
                <a:solidFill>
                  <a:schemeClr val="bg1"/>
                </a:solidFill>
                <a:latin typeface="Arial"/>
                <a:cs typeface="Arial"/>
              </a:rPr>
              <a:t>Discussion</a:t>
            </a:r>
          </a:p>
        </p:txBody>
      </p:sp>
      <p:pic>
        <p:nvPicPr>
          <p:cNvPr id="181" name="Picture 180">
            <a:extLst>
              <a:ext uri="{FF2B5EF4-FFF2-40B4-BE49-F238E27FC236}">
                <a16:creationId xmlns:a16="http://schemas.microsoft.com/office/drawing/2014/main" id="{60DD03DD-8014-4393-B46F-3B342CA14E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37913" y="1318787"/>
            <a:ext cx="3470646" cy="769041"/>
          </a:xfrm>
          <a:prstGeom prst="rect">
            <a:avLst/>
          </a:prstGeom>
          <a:solidFill>
            <a:schemeClr val="bg1"/>
          </a:solidFill>
        </p:spPr>
      </p:pic>
      <p:sp>
        <p:nvSpPr>
          <p:cNvPr id="337" name="Rectangle 336">
            <a:extLst>
              <a:ext uri="{FF2B5EF4-FFF2-40B4-BE49-F238E27FC236}">
                <a16:creationId xmlns:a16="http://schemas.microsoft.com/office/drawing/2014/main" id="{FD98F71A-ABD1-4BE2-B7C6-DFF72729566C}"/>
              </a:ext>
            </a:extLst>
          </p:cNvPr>
          <p:cNvSpPr/>
          <p:nvPr/>
        </p:nvSpPr>
        <p:spPr>
          <a:xfrm>
            <a:off x="19099858" y="7326570"/>
            <a:ext cx="165604" cy="286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23"/>
          </a:p>
        </p:txBody>
      </p:sp>
      <p:sp>
        <p:nvSpPr>
          <p:cNvPr id="338" name="Rectangle 337">
            <a:extLst>
              <a:ext uri="{FF2B5EF4-FFF2-40B4-BE49-F238E27FC236}">
                <a16:creationId xmlns:a16="http://schemas.microsoft.com/office/drawing/2014/main" id="{8B66E2B6-CB17-4D31-9D4A-F71143C78BC5}"/>
              </a:ext>
            </a:extLst>
          </p:cNvPr>
          <p:cNvSpPr/>
          <p:nvPr/>
        </p:nvSpPr>
        <p:spPr>
          <a:xfrm>
            <a:off x="15083961" y="7309390"/>
            <a:ext cx="165604" cy="286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23"/>
          </a:p>
        </p:txBody>
      </p:sp>
      <p:pic>
        <p:nvPicPr>
          <p:cNvPr id="2" name="Picture 1">
            <a:extLst>
              <a:ext uri="{FF2B5EF4-FFF2-40B4-BE49-F238E27FC236}">
                <a16:creationId xmlns:a16="http://schemas.microsoft.com/office/drawing/2014/main" id="{2D9F3434-8043-8E4C-897B-0C1616D94AF2}"/>
              </a:ext>
            </a:extLst>
          </p:cNvPr>
          <p:cNvPicPr>
            <a:picLocks noChangeAspect="1"/>
          </p:cNvPicPr>
          <p:nvPr/>
        </p:nvPicPr>
        <p:blipFill rotWithShape="1">
          <a:blip r:embed="rId3"/>
          <a:srcRect t="12968" b="8601"/>
          <a:stretch/>
        </p:blipFill>
        <p:spPr>
          <a:xfrm>
            <a:off x="23842765" y="29700"/>
            <a:ext cx="2601925" cy="1078990"/>
          </a:xfrm>
          <a:prstGeom prst="rect">
            <a:avLst/>
          </a:prstGeom>
        </p:spPr>
      </p:pic>
      <p:pic>
        <p:nvPicPr>
          <p:cNvPr id="6" name="Picture 5">
            <a:extLst>
              <a:ext uri="{FF2B5EF4-FFF2-40B4-BE49-F238E27FC236}">
                <a16:creationId xmlns:a16="http://schemas.microsoft.com/office/drawing/2014/main" id="{F93723FB-4BB2-E945-ABEE-05261815502A}"/>
              </a:ext>
            </a:extLst>
          </p:cNvPr>
          <p:cNvPicPr>
            <a:picLocks noChangeAspect="1"/>
          </p:cNvPicPr>
          <p:nvPr/>
        </p:nvPicPr>
        <p:blipFill>
          <a:blip r:embed="rId4"/>
          <a:stretch>
            <a:fillRect/>
          </a:stretch>
        </p:blipFill>
        <p:spPr>
          <a:xfrm>
            <a:off x="1082920" y="113142"/>
            <a:ext cx="2163497" cy="2163497"/>
          </a:xfrm>
          <a:prstGeom prst="rect">
            <a:avLst/>
          </a:prstGeom>
        </p:spPr>
      </p:pic>
      <p:sp>
        <p:nvSpPr>
          <p:cNvPr id="84" name="Rectangle 234">
            <a:extLst>
              <a:ext uri="{FF2B5EF4-FFF2-40B4-BE49-F238E27FC236}">
                <a16:creationId xmlns:a16="http://schemas.microsoft.com/office/drawing/2014/main" id="{8E15A0A2-5A49-284E-90E3-6AD9E17DF8AB}"/>
              </a:ext>
            </a:extLst>
          </p:cNvPr>
          <p:cNvSpPr>
            <a:spLocks noChangeArrowheads="1"/>
          </p:cNvSpPr>
          <p:nvPr/>
        </p:nvSpPr>
        <p:spPr bwMode="auto">
          <a:xfrm>
            <a:off x="20740643" y="2395248"/>
            <a:ext cx="6580262" cy="557784"/>
          </a:xfrm>
          <a:prstGeom prst="rect">
            <a:avLst/>
          </a:prstGeom>
          <a:solidFill>
            <a:srgbClr val="6F3440"/>
          </a:solidFill>
          <a:ln w="12700">
            <a:noFill/>
            <a:miter lim="800000"/>
            <a:headEnd/>
            <a:tailEnd/>
          </a:ln>
        </p:spPr>
        <p:txBody>
          <a:bodyPr wrap="none" lIns="128829" tIns="64414" rIns="128829" bIns="64414" anchor="ctr"/>
          <a:lstStyle>
            <a:lvl1pPr defTabSz="2752725">
              <a:defRPr sz="9100">
                <a:solidFill>
                  <a:schemeClr val="tx1"/>
                </a:solidFill>
                <a:latin typeface="Arial" panose="020B0604020202020204" pitchFamily="34" charset="0"/>
                <a:ea typeface="MS PGothic" panose="020B0600070205080204" pitchFamily="34" charset="-128"/>
              </a:defRPr>
            </a:lvl1pPr>
            <a:lvl2pPr marL="742950" indent="-285750" defTabSz="2752725">
              <a:defRPr sz="9100">
                <a:solidFill>
                  <a:schemeClr val="tx1"/>
                </a:solidFill>
                <a:latin typeface="Arial" panose="020B0604020202020204" pitchFamily="34" charset="0"/>
                <a:ea typeface="MS PGothic" panose="020B0600070205080204" pitchFamily="34" charset="-128"/>
              </a:defRPr>
            </a:lvl2pPr>
            <a:lvl3pPr marL="1143000" indent="-228600" defTabSz="2752725">
              <a:defRPr sz="9100">
                <a:solidFill>
                  <a:schemeClr val="tx1"/>
                </a:solidFill>
                <a:latin typeface="Arial" panose="020B0604020202020204" pitchFamily="34" charset="0"/>
                <a:ea typeface="MS PGothic" panose="020B0600070205080204" pitchFamily="34" charset="-128"/>
              </a:defRPr>
            </a:lvl3pPr>
            <a:lvl4pPr marL="1600200" indent="-228600" defTabSz="2752725">
              <a:defRPr sz="9100">
                <a:solidFill>
                  <a:schemeClr val="tx1"/>
                </a:solidFill>
                <a:latin typeface="Arial" panose="020B0604020202020204" pitchFamily="34" charset="0"/>
                <a:ea typeface="MS PGothic" panose="020B0600070205080204" pitchFamily="34" charset="-128"/>
              </a:defRPr>
            </a:lvl4pPr>
            <a:lvl5pPr marL="2057400" indent="-228600" defTabSz="2752725">
              <a:defRPr sz="9100">
                <a:solidFill>
                  <a:schemeClr val="tx1"/>
                </a:solidFill>
                <a:latin typeface="Arial" panose="020B0604020202020204" pitchFamily="34" charset="0"/>
                <a:ea typeface="MS PGothic" panose="020B0600070205080204" pitchFamily="34" charset="-128"/>
              </a:defRPr>
            </a:lvl5pPr>
            <a:lvl6pPr marL="2514600" indent="-228600" defTabSz="2752725" eaLnBrk="0" fontAlgn="base" hangingPunct="0">
              <a:spcBef>
                <a:spcPct val="0"/>
              </a:spcBef>
              <a:spcAft>
                <a:spcPct val="0"/>
              </a:spcAft>
              <a:defRPr sz="9100">
                <a:solidFill>
                  <a:schemeClr val="tx1"/>
                </a:solidFill>
                <a:latin typeface="Arial" panose="020B0604020202020204" pitchFamily="34" charset="0"/>
                <a:ea typeface="MS PGothic" panose="020B0600070205080204" pitchFamily="34" charset="-128"/>
              </a:defRPr>
            </a:lvl6pPr>
            <a:lvl7pPr marL="2971800" indent="-228600" defTabSz="2752725" eaLnBrk="0" fontAlgn="base" hangingPunct="0">
              <a:spcBef>
                <a:spcPct val="0"/>
              </a:spcBef>
              <a:spcAft>
                <a:spcPct val="0"/>
              </a:spcAft>
              <a:defRPr sz="9100">
                <a:solidFill>
                  <a:schemeClr val="tx1"/>
                </a:solidFill>
                <a:latin typeface="Arial" panose="020B0604020202020204" pitchFamily="34" charset="0"/>
                <a:ea typeface="MS PGothic" panose="020B0600070205080204" pitchFamily="34" charset="-128"/>
              </a:defRPr>
            </a:lvl7pPr>
            <a:lvl8pPr marL="3429000" indent="-228600" defTabSz="2752725" eaLnBrk="0" fontAlgn="base" hangingPunct="0">
              <a:spcBef>
                <a:spcPct val="0"/>
              </a:spcBef>
              <a:spcAft>
                <a:spcPct val="0"/>
              </a:spcAft>
              <a:defRPr sz="9100">
                <a:solidFill>
                  <a:schemeClr val="tx1"/>
                </a:solidFill>
                <a:latin typeface="Arial" panose="020B0604020202020204" pitchFamily="34" charset="0"/>
                <a:ea typeface="MS PGothic" panose="020B0600070205080204" pitchFamily="34" charset="-128"/>
              </a:defRPr>
            </a:lvl8pPr>
            <a:lvl9pPr marL="3886200" indent="-228600" defTabSz="2752725" eaLnBrk="0" fontAlgn="base" hangingPunct="0">
              <a:spcBef>
                <a:spcPct val="0"/>
              </a:spcBef>
              <a:spcAft>
                <a:spcPct val="0"/>
              </a:spcAft>
              <a:defRPr sz="9100">
                <a:solidFill>
                  <a:schemeClr val="tx1"/>
                </a:solidFill>
                <a:latin typeface="Arial" panose="020B0604020202020204" pitchFamily="34" charset="0"/>
                <a:ea typeface="MS PGothic" panose="020B0600070205080204" pitchFamily="34" charset="-128"/>
              </a:defRPr>
            </a:lvl9pPr>
          </a:lstStyle>
          <a:p>
            <a:pPr algn="ctr">
              <a:defRPr/>
            </a:pPr>
            <a:r>
              <a:rPr lang="en-US" altLang="en-US" sz="3600" b="1" dirty="0">
                <a:solidFill>
                  <a:schemeClr val="bg1"/>
                </a:solidFill>
                <a:latin typeface="Arial"/>
                <a:cs typeface="Arial"/>
              </a:rPr>
              <a:t>Next Steps</a:t>
            </a:r>
          </a:p>
        </p:txBody>
      </p:sp>
      <p:sp>
        <p:nvSpPr>
          <p:cNvPr id="85" name="Text Box 923">
            <a:extLst>
              <a:ext uri="{FF2B5EF4-FFF2-40B4-BE49-F238E27FC236}">
                <a16:creationId xmlns:a16="http://schemas.microsoft.com/office/drawing/2014/main" id="{79A99DBC-5537-964C-A97B-EC2C8452663F}"/>
              </a:ext>
            </a:extLst>
          </p:cNvPr>
          <p:cNvSpPr txBox="1">
            <a:spLocks noChangeArrowheads="1"/>
          </p:cNvSpPr>
          <p:nvPr/>
        </p:nvSpPr>
        <p:spPr bwMode="auto">
          <a:xfrm>
            <a:off x="10562603" y="13407731"/>
            <a:ext cx="10006732" cy="2810376"/>
          </a:xfrm>
          <a:prstGeom prst="rect">
            <a:avLst/>
          </a:prstGeom>
          <a:noFill/>
          <a:ln>
            <a:solidFill>
              <a:srgbClr val="336699"/>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9997" tIns="19998" rIns="39997" bIns="19998">
            <a:spAutoFit/>
          </a:bodyPr>
          <a:lstStyle>
            <a:lvl1pPr marL="342900" indent="-342900" defTabSz="2946400">
              <a:defRPr sz="9100">
                <a:solidFill>
                  <a:schemeClr val="tx1"/>
                </a:solidFill>
                <a:latin typeface="Arial" charset="0"/>
                <a:ea typeface="MS PGothic" charset="0"/>
                <a:cs typeface="MS PGothic" charset="0"/>
              </a:defRPr>
            </a:lvl1pPr>
            <a:lvl2pPr marL="742950" indent="-285750" defTabSz="2946400">
              <a:defRPr sz="9100">
                <a:solidFill>
                  <a:schemeClr val="tx1"/>
                </a:solidFill>
                <a:latin typeface="Arial" charset="0"/>
                <a:ea typeface="MS PGothic" charset="0"/>
                <a:cs typeface="MS PGothic" charset="0"/>
              </a:defRPr>
            </a:lvl2pPr>
            <a:lvl3pPr marL="58738" defTabSz="2946400">
              <a:defRPr sz="9100">
                <a:solidFill>
                  <a:schemeClr val="tx1"/>
                </a:solidFill>
                <a:latin typeface="Arial" charset="0"/>
                <a:ea typeface="MS PGothic" charset="0"/>
                <a:cs typeface="MS PGothic" charset="0"/>
              </a:defRPr>
            </a:lvl3pPr>
            <a:lvl4pPr marL="1600200" indent="-228600" defTabSz="2946400">
              <a:defRPr sz="9100">
                <a:solidFill>
                  <a:schemeClr val="tx1"/>
                </a:solidFill>
                <a:latin typeface="Arial" charset="0"/>
                <a:ea typeface="MS PGothic" charset="0"/>
                <a:cs typeface="MS PGothic" charset="0"/>
              </a:defRPr>
            </a:lvl4pPr>
            <a:lvl5pPr marL="2057400" indent="-228600" defTabSz="2946400">
              <a:defRPr sz="9100">
                <a:solidFill>
                  <a:schemeClr val="tx1"/>
                </a:solidFill>
                <a:latin typeface="Arial" charset="0"/>
                <a:ea typeface="MS PGothic" charset="0"/>
                <a:cs typeface="MS PGothic" charset="0"/>
              </a:defRPr>
            </a:lvl5pPr>
            <a:lvl6pPr marL="2514600" indent="-228600" defTabSz="2946400" eaLnBrk="0" fontAlgn="base" hangingPunct="0">
              <a:spcBef>
                <a:spcPct val="0"/>
              </a:spcBef>
              <a:spcAft>
                <a:spcPct val="0"/>
              </a:spcAft>
              <a:defRPr sz="9100">
                <a:solidFill>
                  <a:schemeClr val="tx1"/>
                </a:solidFill>
                <a:latin typeface="Arial" charset="0"/>
                <a:ea typeface="MS PGothic" charset="0"/>
                <a:cs typeface="MS PGothic" charset="0"/>
              </a:defRPr>
            </a:lvl6pPr>
            <a:lvl7pPr marL="2971800" indent="-228600" defTabSz="2946400" eaLnBrk="0" fontAlgn="base" hangingPunct="0">
              <a:spcBef>
                <a:spcPct val="0"/>
              </a:spcBef>
              <a:spcAft>
                <a:spcPct val="0"/>
              </a:spcAft>
              <a:defRPr sz="9100">
                <a:solidFill>
                  <a:schemeClr val="tx1"/>
                </a:solidFill>
                <a:latin typeface="Arial" charset="0"/>
                <a:ea typeface="MS PGothic" charset="0"/>
                <a:cs typeface="MS PGothic" charset="0"/>
              </a:defRPr>
            </a:lvl7pPr>
            <a:lvl8pPr marL="3429000" indent="-228600" defTabSz="2946400" eaLnBrk="0" fontAlgn="base" hangingPunct="0">
              <a:spcBef>
                <a:spcPct val="0"/>
              </a:spcBef>
              <a:spcAft>
                <a:spcPct val="0"/>
              </a:spcAft>
              <a:defRPr sz="9100">
                <a:solidFill>
                  <a:schemeClr val="tx1"/>
                </a:solidFill>
                <a:latin typeface="Arial" charset="0"/>
                <a:ea typeface="MS PGothic" charset="0"/>
                <a:cs typeface="MS PGothic" charset="0"/>
              </a:defRPr>
            </a:lvl8pPr>
            <a:lvl9pPr marL="3886200" indent="-228600" defTabSz="2946400" eaLnBrk="0" fontAlgn="base" hangingPunct="0">
              <a:spcBef>
                <a:spcPct val="0"/>
              </a:spcBef>
              <a:spcAft>
                <a:spcPct val="0"/>
              </a:spcAft>
              <a:defRPr sz="9100">
                <a:solidFill>
                  <a:schemeClr val="tx1"/>
                </a:solidFill>
                <a:latin typeface="Arial" charset="0"/>
                <a:ea typeface="MS PGothic" charset="0"/>
                <a:cs typeface="MS PGothic" charset="0"/>
              </a:defRPr>
            </a:lvl9pPr>
          </a:lstStyle>
          <a:p>
            <a:pPr marL="113964" lvl="2"/>
            <a:r>
              <a:rPr lang="en-US" sz="2000" dirty="0">
                <a:latin typeface="Arial"/>
                <a:cs typeface="Arial"/>
              </a:rPr>
              <a:t>Across organ types and posttransplant periods, Deep Learning approaches provided the optimal models for prediction.</a:t>
            </a:r>
          </a:p>
          <a:p>
            <a:pPr marL="113964" lvl="2"/>
            <a:endParaRPr lang="en-US" sz="2000" dirty="0">
              <a:latin typeface="Arial"/>
              <a:cs typeface="Arial"/>
            </a:endParaRPr>
          </a:p>
          <a:p>
            <a:pPr marL="113964" lvl="2"/>
            <a:r>
              <a:rPr lang="en-US" sz="2000" dirty="0">
                <a:latin typeface="Arial"/>
                <a:cs typeface="Arial"/>
              </a:rPr>
              <a:t>Numerous pretransplant and early period pretransplant variables predicted posttransplant hospitalization.</a:t>
            </a:r>
          </a:p>
          <a:p>
            <a:pPr marL="113964" lvl="2"/>
            <a:endParaRPr lang="en-US" sz="2000" dirty="0">
              <a:latin typeface="Arial"/>
              <a:cs typeface="Arial"/>
            </a:endParaRPr>
          </a:p>
          <a:p>
            <a:pPr marL="113964" lvl="2"/>
            <a:r>
              <a:rPr lang="en-US" sz="2000" dirty="0">
                <a:latin typeface="Arial"/>
                <a:cs typeface="Arial"/>
              </a:rPr>
              <a:t>Variables included patient variables (education, gender, age), medical features (creatine levels, ICU prior to transplant), and social (ethnicity, proxy-measures for SES).</a:t>
            </a:r>
          </a:p>
        </p:txBody>
      </p:sp>
      <p:pic>
        <p:nvPicPr>
          <p:cNvPr id="86" name="Picture 85">
            <a:extLst>
              <a:ext uri="{FF2B5EF4-FFF2-40B4-BE49-F238E27FC236}">
                <a16:creationId xmlns:a16="http://schemas.microsoft.com/office/drawing/2014/main" id="{8A950C29-1210-284A-ACAD-66515DDB2CF6}"/>
              </a:ext>
            </a:extLst>
          </p:cNvPr>
          <p:cNvPicPr/>
          <p:nvPr/>
        </p:nvPicPr>
        <p:blipFill>
          <a:blip r:embed="rId5"/>
          <a:stretch>
            <a:fillRect/>
          </a:stretch>
        </p:blipFill>
        <p:spPr>
          <a:xfrm>
            <a:off x="21552493" y="3039860"/>
            <a:ext cx="4700187" cy="7939542"/>
          </a:xfrm>
          <a:prstGeom prst="rect">
            <a:avLst/>
          </a:prstGeom>
        </p:spPr>
      </p:pic>
      <p:sp>
        <p:nvSpPr>
          <p:cNvPr id="87" name="Text Box 923">
            <a:extLst>
              <a:ext uri="{FF2B5EF4-FFF2-40B4-BE49-F238E27FC236}">
                <a16:creationId xmlns:a16="http://schemas.microsoft.com/office/drawing/2014/main" id="{57977705-3AAC-4C44-A064-775FCD61EF9E}"/>
              </a:ext>
            </a:extLst>
          </p:cNvPr>
          <p:cNvSpPr txBox="1">
            <a:spLocks noChangeArrowheads="1"/>
          </p:cNvSpPr>
          <p:nvPr/>
        </p:nvSpPr>
        <p:spPr bwMode="auto">
          <a:xfrm>
            <a:off x="20783175" y="11342254"/>
            <a:ext cx="6495197" cy="4349258"/>
          </a:xfrm>
          <a:prstGeom prst="rect">
            <a:avLst/>
          </a:prstGeom>
          <a:noFill/>
          <a:ln>
            <a:solidFill>
              <a:srgbClr val="336699"/>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9997" tIns="19998" rIns="39997" bIns="19998">
            <a:spAutoFit/>
          </a:bodyPr>
          <a:lstStyle>
            <a:lvl1pPr marL="342900" indent="-342900" defTabSz="2946400">
              <a:defRPr sz="9100">
                <a:solidFill>
                  <a:schemeClr val="tx1"/>
                </a:solidFill>
                <a:latin typeface="Arial" charset="0"/>
                <a:ea typeface="MS PGothic" charset="0"/>
                <a:cs typeface="MS PGothic" charset="0"/>
              </a:defRPr>
            </a:lvl1pPr>
            <a:lvl2pPr marL="742950" indent="-285750" defTabSz="2946400">
              <a:defRPr sz="9100">
                <a:solidFill>
                  <a:schemeClr val="tx1"/>
                </a:solidFill>
                <a:latin typeface="Arial" charset="0"/>
                <a:ea typeface="MS PGothic" charset="0"/>
                <a:cs typeface="MS PGothic" charset="0"/>
              </a:defRPr>
            </a:lvl2pPr>
            <a:lvl3pPr marL="58738" defTabSz="2946400">
              <a:defRPr sz="9100">
                <a:solidFill>
                  <a:schemeClr val="tx1"/>
                </a:solidFill>
                <a:latin typeface="Arial" charset="0"/>
                <a:ea typeface="MS PGothic" charset="0"/>
                <a:cs typeface="MS PGothic" charset="0"/>
              </a:defRPr>
            </a:lvl3pPr>
            <a:lvl4pPr marL="1600200" indent="-228600" defTabSz="2946400">
              <a:defRPr sz="9100">
                <a:solidFill>
                  <a:schemeClr val="tx1"/>
                </a:solidFill>
                <a:latin typeface="Arial" charset="0"/>
                <a:ea typeface="MS PGothic" charset="0"/>
                <a:cs typeface="MS PGothic" charset="0"/>
              </a:defRPr>
            </a:lvl4pPr>
            <a:lvl5pPr marL="2057400" indent="-228600" defTabSz="2946400">
              <a:defRPr sz="9100">
                <a:solidFill>
                  <a:schemeClr val="tx1"/>
                </a:solidFill>
                <a:latin typeface="Arial" charset="0"/>
                <a:ea typeface="MS PGothic" charset="0"/>
                <a:cs typeface="MS PGothic" charset="0"/>
              </a:defRPr>
            </a:lvl5pPr>
            <a:lvl6pPr marL="2514600" indent="-228600" defTabSz="2946400" eaLnBrk="0" fontAlgn="base" hangingPunct="0">
              <a:spcBef>
                <a:spcPct val="0"/>
              </a:spcBef>
              <a:spcAft>
                <a:spcPct val="0"/>
              </a:spcAft>
              <a:defRPr sz="9100">
                <a:solidFill>
                  <a:schemeClr val="tx1"/>
                </a:solidFill>
                <a:latin typeface="Arial" charset="0"/>
                <a:ea typeface="MS PGothic" charset="0"/>
                <a:cs typeface="MS PGothic" charset="0"/>
              </a:defRPr>
            </a:lvl6pPr>
            <a:lvl7pPr marL="2971800" indent="-228600" defTabSz="2946400" eaLnBrk="0" fontAlgn="base" hangingPunct="0">
              <a:spcBef>
                <a:spcPct val="0"/>
              </a:spcBef>
              <a:spcAft>
                <a:spcPct val="0"/>
              </a:spcAft>
              <a:defRPr sz="9100">
                <a:solidFill>
                  <a:schemeClr val="tx1"/>
                </a:solidFill>
                <a:latin typeface="Arial" charset="0"/>
                <a:ea typeface="MS PGothic" charset="0"/>
                <a:cs typeface="MS PGothic" charset="0"/>
              </a:defRPr>
            </a:lvl7pPr>
            <a:lvl8pPr marL="3429000" indent="-228600" defTabSz="2946400" eaLnBrk="0" fontAlgn="base" hangingPunct="0">
              <a:spcBef>
                <a:spcPct val="0"/>
              </a:spcBef>
              <a:spcAft>
                <a:spcPct val="0"/>
              </a:spcAft>
              <a:defRPr sz="9100">
                <a:solidFill>
                  <a:schemeClr val="tx1"/>
                </a:solidFill>
                <a:latin typeface="Arial" charset="0"/>
                <a:ea typeface="MS PGothic" charset="0"/>
                <a:cs typeface="MS PGothic" charset="0"/>
              </a:defRPr>
            </a:lvl8pPr>
            <a:lvl9pPr marL="3886200" indent="-228600" defTabSz="2946400" eaLnBrk="0" fontAlgn="base" hangingPunct="0">
              <a:spcBef>
                <a:spcPct val="0"/>
              </a:spcBef>
              <a:spcAft>
                <a:spcPct val="0"/>
              </a:spcAft>
              <a:defRPr sz="9100">
                <a:solidFill>
                  <a:schemeClr val="tx1"/>
                </a:solidFill>
                <a:latin typeface="Arial" charset="0"/>
                <a:ea typeface="MS PGothic" charset="0"/>
                <a:cs typeface="MS PGothic" charset="0"/>
              </a:defRPr>
            </a:lvl9pPr>
          </a:lstStyle>
          <a:p>
            <a:pPr marL="113964" lvl="2"/>
            <a:r>
              <a:rPr lang="en-US" sz="2000" dirty="0">
                <a:latin typeface="Arial"/>
                <a:cs typeface="Arial"/>
              </a:rPr>
              <a:t>An Exploratory Collaborative Innovation Awards (R21 Clinical Trial Optional, PAR-19-100) application</a:t>
            </a:r>
          </a:p>
          <a:p>
            <a:pPr marL="113964" lvl="2"/>
            <a:r>
              <a:rPr lang="en-US" sz="2000" dirty="0">
                <a:latin typeface="Arial"/>
                <a:cs typeface="Arial"/>
              </a:rPr>
              <a:t>resubmitted in July 2020 to NCATS.</a:t>
            </a:r>
          </a:p>
          <a:p>
            <a:pPr marL="113964" lvl="2"/>
            <a:endParaRPr lang="en-US" sz="2000" dirty="0">
              <a:latin typeface="Arial"/>
              <a:cs typeface="Arial"/>
            </a:endParaRPr>
          </a:p>
          <a:p>
            <a:pPr marL="113964" lvl="2"/>
            <a:r>
              <a:rPr lang="en-US" sz="2000" dirty="0">
                <a:latin typeface="Arial"/>
                <a:cs typeface="Arial"/>
              </a:rPr>
              <a:t>The R21 project aims to collect patient EHR data from data or even data from UF </a:t>
            </a:r>
            <a:r>
              <a:rPr lang="en-US" sz="2000" dirty="0" err="1">
                <a:latin typeface="Arial"/>
                <a:cs typeface="Arial"/>
              </a:rPr>
              <a:t>Shands</a:t>
            </a:r>
            <a:r>
              <a:rPr lang="en-US" sz="2000" dirty="0">
                <a:latin typeface="Arial"/>
                <a:cs typeface="Arial"/>
              </a:rPr>
              <a:t> Children’s Hospital and the Miami Transplant Institute Pediatric Center including information from unstructured features of EHRs (clinical notes).</a:t>
            </a:r>
          </a:p>
          <a:p>
            <a:pPr marL="113964" lvl="2"/>
            <a:endParaRPr lang="en-US" sz="2000" dirty="0">
              <a:latin typeface="Arial"/>
              <a:cs typeface="Arial"/>
            </a:endParaRPr>
          </a:p>
          <a:p>
            <a:pPr marL="113964" lvl="2"/>
            <a:r>
              <a:rPr lang="en-US" sz="2000" dirty="0">
                <a:latin typeface="Arial"/>
                <a:cs typeface="Arial"/>
              </a:rPr>
              <a:t>Multidisciplinary teams in pediatric transplant centers will benefit from decision support tools to identify patients at greatest risk for poor posttransplant outcomes. </a:t>
            </a:r>
          </a:p>
        </p:txBody>
      </p:sp>
      <p:graphicFrame>
        <p:nvGraphicFramePr>
          <p:cNvPr id="28" name="Table 27">
            <a:extLst>
              <a:ext uri="{FF2B5EF4-FFF2-40B4-BE49-F238E27FC236}">
                <a16:creationId xmlns:a16="http://schemas.microsoft.com/office/drawing/2014/main" id="{C27197EA-F41D-2541-A506-A19EBCD0AFB5}"/>
              </a:ext>
            </a:extLst>
          </p:cNvPr>
          <p:cNvGraphicFramePr>
            <a:graphicFrameLocks noGrp="1"/>
          </p:cNvGraphicFramePr>
          <p:nvPr>
            <p:extLst>
              <p:ext uri="{D42A27DB-BD31-4B8C-83A1-F6EECF244321}">
                <p14:modId xmlns:p14="http://schemas.microsoft.com/office/powerpoint/2010/main" val="3313345535"/>
              </p:ext>
            </p:extLst>
          </p:nvPr>
        </p:nvGraphicFramePr>
        <p:xfrm>
          <a:off x="10622085" y="3037138"/>
          <a:ext cx="9947252" cy="9739152"/>
        </p:xfrm>
        <a:graphic>
          <a:graphicData uri="http://schemas.openxmlformats.org/drawingml/2006/table">
            <a:tbl>
              <a:tblPr>
                <a:tableStyleId>{5C22544A-7EE6-4342-B048-85BDC9FD1C3A}</a:tableStyleId>
              </a:tblPr>
              <a:tblGrid>
                <a:gridCol w="926234">
                  <a:extLst>
                    <a:ext uri="{9D8B030D-6E8A-4147-A177-3AD203B41FA5}">
                      <a16:colId xmlns:a16="http://schemas.microsoft.com/office/drawing/2014/main" val="584827460"/>
                    </a:ext>
                  </a:extLst>
                </a:gridCol>
                <a:gridCol w="2342199">
                  <a:extLst>
                    <a:ext uri="{9D8B030D-6E8A-4147-A177-3AD203B41FA5}">
                      <a16:colId xmlns:a16="http://schemas.microsoft.com/office/drawing/2014/main" val="3497644380"/>
                    </a:ext>
                  </a:extLst>
                </a:gridCol>
                <a:gridCol w="926234">
                  <a:extLst>
                    <a:ext uri="{9D8B030D-6E8A-4147-A177-3AD203B41FA5}">
                      <a16:colId xmlns:a16="http://schemas.microsoft.com/office/drawing/2014/main" val="37421686"/>
                    </a:ext>
                  </a:extLst>
                </a:gridCol>
                <a:gridCol w="926234">
                  <a:extLst>
                    <a:ext uri="{9D8B030D-6E8A-4147-A177-3AD203B41FA5}">
                      <a16:colId xmlns:a16="http://schemas.microsoft.com/office/drawing/2014/main" val="4289130004"/>
                    </a:ext>
                  </a:extLst>
                </a:gridCol>
                <a:gridCol w="926234">
                  <a:extLst>
                    <a:ext uri="{9D8B030D-6E8A-4147-A177-3AD203B41FA5}">
                      <a16:colId xmlns:a16="http://schemas.microsoft.com/office/drawing/2014/main" val="3950557696"/>
                    </a:ext>
                  </a:extLst>
                </a:gridCol>
                <a:gridCol w="926234">
                  <a:extLst>
                    <a:ext uri="{9D8B030D-6E8A-4147-A177-3AD203B41FA5}">
                      <a16:colId xmlns:a16="http://schemas.microsoft.com/office/drawing/2014/main" val="3123883589"/>
                    </a:ext>
                  </a:extLst>
                </a:gridCol>
                <a:gridCol w="926234">
                  <a:extLst>
                    <a:ext uri="{9D8B030D-6E8A-4147-A177-3AD203B41FA5}">
                      <a16:colId xmlns:a16="http://schemas.microsoft.com/office/drawing/2014/main" val="2574981836"/>
                    </a:ext>
                  </a:extLst>
                </a:gridCol>
                <a:gridCol w="926234">
                  <a:extLst>
                    <a:ext uri="{9D8B030D-6E8A-4147-A177-3AD203B41FA5}">
                      <a16:colId xmlns:a16="http://schemas.microsoft.com/office/drawing/2014/main" val="802751706"/>
                    </a:ext>
                  </a:extLst>
                </a:gridCol>
                <a:gridCol w="1121415">
                  <a:extLst>
                    <a:ext uri="{9D8B030D-6E8A-4147-A177-3AD203B41FA5}">
                      <a16:colId xmlns:a16="http://schemas.microsoft.com/office/drawing/2014/main" val="3577503428"/>
                    </a:ext>
                  </a:extLst>
                </a:gridCol>
              </a:tblGrid>
              <a:tr h="183272">
                <a:tc>
                  <a:txBody>
                    <a:bodyPr/>
                    <a:lstStyle/>
                    <a:p>
                      <a:pPr algn="l" fontAlgn="b"/>
                      <a:r>
                        <a:rPr lang="en-US" sz="1300" u="none" strike="noStrike" dirty="0">
                          <a:effectLst/>
                        </a:rPr>
                        <a:t>Window</a:t>
                      </a:r>
                      <a:endParaRPr lang="en-US" sz="1300" b="0" i="0" u="none" strike="noStrike" dirty="0">
                        <a:solidFill>
                          <a:srgbClr val="FFFFFF"/>
                        </a:solidFill>
                        <a:effectLst/>
                        <a:latin typeface="Calibri" panose="020F0502020204030204" pitchFamily="34" charset="0"/>
                      </a:endParaRPr>
                    </a:p>
                  </a:txBody>
                  <a:tcPr marL="9096" marR="9096" marT="9096" marB="0" anchor="b">
                    <a:solidFill>
                      <a:srgbClr val="CBB88E"/>
                    </a:solidFill>
                  </a:tcPr>
                </a:tc>
                <a:tc>
                  <a:txBody>
                    <a:bodyPr/>
                    <a:lstStyle/>
                    <a:p>
                      <a:pPr algn="l" fontAlgn="b"/>
                      <a:r>
                        <a:rPr lang="en-US" sz="1300" u="none" strike="noStrike" dirty="0">
                          <a:effectLst/>
                        </a:rPr>
                        <a:t>Algorithm</a:t>
                      </a:r>
                      <a:endParaRPr lang="en-US" sz="1300" b="0" i="0" u="none" strike="noStrike" dirty="0">
                        <a:solidFill>
                          <a:srgbClr val="FFFFFF"/>
                        </a:solidFill>
                        <a:effectLst/>
                        <a:latin typeface="Calibri" panose="020F0502020204030204" pitchFamily="34" charset="0"/>
                      </a:endParaRPr>
                    </a:p>
                  </a:txBody>
                  <a:tcPr marL="9096" marR="9096" marT="9096" marB="0" anchor="b">
                    <a:solidFill>
                      <a:srgbClr val="CBB88E"/>
                    </a:solidFill>
                  </a:tcPr>
                </a:tc>
                <a:tc>
                  <a:txBody>
                    <a:bodyPr/>
                    <a:lstStyle/>
                    <a:p>
                      <a:pPr algn="l" fontAlgn="b"/>
                      <a:r>
                        <a:rPr lang="en-US" sz="1300" u="none" strike="noStrike" dirty="0">
                          <a:effectLst/>
                        </a:rPr>
                        <a:t>Precision</a:t>
                      </a:r>
                      <a:endParaRPr lang="en-US" sz="1300" b="0" i="0" u="none" strike="noStrike" dirty="0">
                        <a:solidFill>
                          <a:srgbClr val="FFFFFF"/>
                        </a:solidFill>
                        <a:effectLst/>
                        <a:latin typeface="Calibri" panose="020F0502020204030204" pitchFamily="34" charset="0"/>
                      </a:endParaRPr>
                    </a:p>
                  </a:txBody>
                  <a:tcPr marL="9096" marR="9096" marT="9096" marB="0" anchor="b">
                    <a:solidFill>
                      <a:srgbClr val="CBB88E"/>
                    </a:solidFill>
                  </a:tcPr>
                </a:tc>
                <a:tc>
                  <a:txBody>
                    <a:bodyPr/>
                    <a:lstStyle/>
                    <a:p>
                      <a:pPr algn="l" fontAlgn="b"/>
                      <a:r>
                        <a:rPr lang="en-US" sz="1300" u="none" strike="noStrike" dirty="0">
                          <a:effectLst/>
                        </a:rPr>
                        <a:t>Recall</a:t>
                      </a:r>
                      <a:endParaRPr lang="en-US" sz="1300" b="0" i="0" u="none" strike="noStrike" dirty="0">
                        <a:solidFill>
                          <a:srgbClr val="FFFFFF"/>
                        </a:solidFill>
                        <a:effectLst/>
                        <a:latin typeface="Calibri" panose="020F0502020204030204" pitchFamily="34" charset="0"/>
                      </a:endParaRPr>
                    </a:p>
                  </a:txBody>
                  <a:tcPr marL="9096" marR="9096" marT="9096" marB="0" anchor="b">
                    <a:solidFill>
                      <a:srgbClr val="CBB88E"/>
                    </a:solidFill>
                  </a:tcPr>
                </a:tc>
                <a:tc>
                  <a:txBody>
                    <a:bodyPr/>
                    <a:lstStyle/>
                    <a:p>
                      <a:pPr algn="l" fontAlgn="b"/>
                      <a:r>
                        <a:rPr lang="en-US" sz="1300" u="none" strike="noStrike" dirty="0">
                          <a:effectLst/>
                        </a:rPr>
                        <a:t>F-Measure</a:t>
                      </a:r>
                      <a:endParaRPr lang="en-US" sz="1300" b="0" i="0" u="none" strike="noStrike" dirty="0">
                        <a:solidFill>
                          <a:srgbClr val="FFFFFF"/>
                        </a:solidFill>
                        <a:effectLst/>
                        <a:latin typeface="Calibri" panose="020F0502020204030204" pitchFamily="34" charset="0"/>
                      </a:endParaRPr>
                    </a:p>
                  </a:txBody>
                  <a:tcPr marL="9096" marR="9096" marT="9096" marB="0" anchor="b">
                    <a:solidFill>
                      <a:srgbClr val="CBB88E"/>
                    </a:solidFill>
                  </a:tcPr>
                </a:tc>
                <a:tc>
                  <a:txBody>
                    <a:bodyPr/>
                    <a:lstStyle/>
                    <a:p>
                      <a:pPr algn="l" fontAlgn="b"/>
                      <a:r>
                        <a:rPr lang="en-US" sz="1300" u="none" strike="noStrike" dirty="0">
                          <a:effectLst/>
                        </a:rPr>
                        <a:t>MCC</a:t>
                      </a:r>
                      <a:endParaRPr lang="en-US" sz="1300" b="0" i="0" u="none" strike="noStrike" dirty="0">
                        <a:solidFill>
                          <a:srgbClr val="FFFFFF"/>
                        </a:solidFill>
                        <a:effectLst/>
                        <a:latin typeface="Calibri" panose="020F0502020204030204" pitchFamily="34" charset="0"/>
                      </a:endParaRPr>
                    </a:p>
                  </a:txBody>
                  <a:tcPr marL="9096" marR="9096" marT="9096" marB="0" anchor="b">
                    <a:solidFill>
                      <a:srgbClr val="CBB88E"/>
                    </a:solidFill>
                  </a:tcPr>
                </a:tc>
                <a:tc>
                  <a:txBody>
                    <a:bodyPr/>
                    <a:lstStyle/>
                    <a:p>
                      <a:pPr algn="l" fontAlgn="b"/>
                      <a:r>
                        <a:rPr lang="en-US" sz="1300" u="none" strike="noStrike" dirty="0">
                          <a:effectLst/>
                        </a:rPr>
                        <a:t>ROC</a:t>
                      </a:r>
                      <a:endParaRPr lang="en-US" sz="1300" b="0" i="0" u="none" strike="noStrike" dirty="0">
                        <a:solidFill>
                          <a:srgbClr val="FFFFFF"/>
                        </a:solidFill>
                        <a:effectLst/>
                        <a:latin typeface="Calibri" panose="020F0502020204030204" pitchFamily="34" charset="0"/>
                      </a:endParaRPr>
                    </a:p>
                  </a:txBody>
                  <a:tcPr marL="9096" marR="9096" marT="9096" marB="0" anchor="b">
                    <a:solidFill>
                      <a:srgbClr val="CBB88E"/>
                    </a:solidFill>
                  </a:tcPr>
                </a:tc>
                <a:tc>
                  <a:txBody>
                    <a:bodyPr/>
                    <a:lstStyle/>
                    <a:p>
                      <a:pPr algn="l" fontAlgn="b"/>
                      <a:r>
                        <a:rPr lang="en-US" sz="1300" u="none" strike="noStrike" dirty="0">
                          <a:effectLst/>
                        </a:rPr>
                        <a:t>PRC</a:t>
                      </a:r>
                      <a:endParaRPr lang="en-US" sz="1300" b="0" i="0" u="none" strike="noStrike" dirty="0">
                        <a:solidFill>
                          <a:srgbClr val="FFFFFF"/>
                        </a:solidFill>
                        <a:effectLst/>
                        <a:latin typeface="Calibri" panose="020F0502020204030204" pitchFamily="34" charset="0"/>
                      </a:endParaRPr>
                    </a:p>
                  </a:txBody>
                  <a:tcPr marL="9096" marR="9096" marT="9096" marB="0" anchor="b">
                    <a:solidFill>
                      <a:srgbClr val="CBB88E"/>
                    </a:solidFill>
                  </a:tcPr>
                </a:tc>
                <a:tc>
                  <a:txBody>
                    <a:bodyPr/>
                    <a:lstStyle/>
                    <a:p>
                      <a:pPr algn="l" fontAlgn="b"/>
                      <a:r>
                        <a:rPr lang="en-US" sz="1300" u="none" strike="noStrike" dirty="0">
                          <a:effectLst/>
                        </a:rPr>
                        <a:t>STDEV (ROC)</a:t>
                      </a:r>
                      <a:endParaRPr lang="en-US" sz="1300" b="0" i="0" u="none" strike="noStrike" dirty="0">
                        <a:solidFill>
                          <a:srgbClr val="FFFFFF"/>
                        </a:solidFill>
                        <a:effectLst/>
                        <a:latin typeface="Calibri" panose="020F0502020204030204" pitchFamily="34" charset="0"/>
                      </a:endParaRPr>
                    </a:p>
                  </a:txBody>
                  <a:tcPr marL="9096" marR="9096" marT="9096" marB="0" anchor="b">
                    <a:solidFill>
                      <a:srgbClr val="CBB88E"/>
                    </a:solidFill>
                  </a:tcPr>
                </a:tc>
                <a:extLst>
                  <a:ext uri="{0D108BD9-81ED-4DB2-BD59-A6C34878D82A}">
                    <a16:rowId xmlns:a16="http://schemas.microsoft.com/office/drawing/2014/main" val="282420128"/>
                  </a:ext>
                </a:extLst>
              </a:tr>
              <a:tr h="183272">
                <a:tc>
                  <a:txBody>
                    <a:bodyPr/>
                    <a:lstStyle/>
                    <a:p>
                      <a:pPr algn="l" fontAlgn="b"/>
                      <a:r>
                        <a:rPr lang="en-US" sz="1300" u="none" strike="noStrike">
                          <a:effectLst/>
                        </a:rPr>
                        <a:t>1-year</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l" fontAlgn="b"/>
                      <a:r>
                        <a:rPr lang="en-US" sz="1300" u="none" strike="noStrike">
                          <a:effectLst/>
                        </a:rPr>
                        <a:t>Logistic</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0.658</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0.662</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0.658</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0.297</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0.653</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0.623</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0.19</a:t>
                      </a:r>
                      <a:endParaRPr lang="en-US" sz="1300" b="0" i="0" u="none" strike="noStrike">
                        <a:solidFill>
                          <a:srgbClr val="000000"/>
                        </a:solidFill>
                        <a:effectLst/>
                        <a:latin typeface="Calibri" panose="020F0502020204030204" pitchFamily="34" charset="0"/>
                      </a:endParaRPr>
                    </a:p>
                  </a:txBody>
                  <a:tcPr marL="9096" marR="9096" marT="9096" marB="0" anchor="b"/>
                </a:tc>
                <a:extLst>
                  <a:ext uri="{0D108BD9-81ED-4DB2-BD59-A6C34878D82A}">
                    <a16:rowId xmlns:a16="http://schemas.microsoft.com/office/drawing/2014/main" val="2569229559"/>
                  </a:ext>
                </a:extLst>
              </a:tr>
              <a:tr h="183272">
                <a:tc>
                  <a:txBody>
                    <a:bodyPr/>
                    <a:lstStyle/>
                    <a:p>
                      <a:pPr algn="l" fontAlgn="b"/>
                      <a:r>
                        <a:rPr lang="en-US" sz="1300" u="none" strike="noStrike">
                          <a:effectLst/>
                        </a:rPr>
                        <a:t>1-year</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l" fontAlgn="b"/>
                      <a:r>
                        <a:rPr lang="en-US" sz="1300" u="none" strike="noStrike">
                          <a:effectLst/>
                        </a:rPr>
                        <a:t>Naïve Bay</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0.76</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0.746</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0.748</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0.501</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0.847</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0.858</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0.15</a:t>
                      </a:r>
                      <a:endParaRPr lang="en-US" sz="1300" b="0" i="0" u="none" strike="noStrike">
                        <a:solidFill>
                          <a:srgbClr val="000000"/>
                        </a:solidFill>
                        <a:effectLst/>
                        <a:latin typeface="Calibri" panose="020F0502020204030204" pitchFamily="34" charset="0"/>
                      </a:endParaRPr>
                    </a:p>
                  </a:txBody>
                  <a:tcPr marL="9096" marR="9096" marT="9096" marB="0" anchor="b"/>
                </a:tc>
                <a:extLst>
                  <a:ext uri="{0D108BD9-81ED-4DB2-BD59-A6C34878D82A}">
                    <a16:rowId xmlns:a16="http://schemas.microsoft.com/office/drawing/2014/main" val="1661598152"/>
                  </a:ext>
                </a:extLst>
              </a:tr>
              <a:tr h="183272">
                <a:tc>
                  <a:txBody>
                    <a:bodyPr/>
                    <a:lstStyle/>
                    <a:p>
                      <a:pPr algn="l" fontAlgn="b"/>
                      <a:r>
                        <a:rPr lang="en-US" sz="1300" u="none" strike="noStrike">
                          <a:effectLst/>
                        </a:rPr>
                        <a:t>1-year</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l" fontAlgn="b"/>
                      <a:r>
                        <a:rPr lang="en-US" sz="1300" u="none" strike="noStrike">
                          <a:effectLst/>
                        </a:rPr>
                        <a:t>MLP</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0.647</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0.634</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0.636</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0.273</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0.676</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0.701</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0.24</a:t>
                      </a:r>
                      <a:endParaRPr lang="en-US" sz="1300" b="0" i="0" u="none" strike="noStrike">
                        <a:solidFill>
                          <a:srgbClr val="000000"/>
                        </a:solidFill>
                        <a:effectLst/>
                        <a:latin typeface="Calibri" panose="020F0502020204030204" pitchFamily="34" charset="0"/>
                      </a:endParaRPr>
                    </a:p>
                  </a:txBody>
                  <a:tcPr marL="9096" marR="9096" marT="9096" marB="0" anchor="b"/>
                </a:tc>
                <a:extLst>
                  <a:ext uri="{0D108BD9-81ED-4DB2-BD59-A6C34878D82A}">
                    <a16:rowId xmlns:a16="http://schemas.microsoft.com/office/drawing/2014/main" val="3315826689"/>
                  </a:ext>
                </a:extLst>
              </a:tr>
              <a:tr h="183272">
                <a:tc>
                  <a:txBody>
                    <a:bodyPr/>
                    <a:lstStyle/>
                    <a:p>
                      <a:pPr algn="l" fontAlgn="b"/>
                      <a:r>
                        <a:rPr lang="en-US" sz="1300" u="none" strike="noStrike">
                          <a:effectLst/>
                        </a:rPr>
                        <a:t>1-year</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l" fontAlgn="b"/>
                      <a:r>
                        <a:rPr lang="en-US" sz="1300" u="none" strike="noStrike">
                          <a:effectLst/>
                        </a:rPr>
                        <a:t>SGD</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0.602</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0.606</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0.604</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0.185</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0.591</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0.565</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0.2</a:t>
                      </a:r>
                      <a:endParaRPr lang="en-US" sz="1300" b="0" i="0" u="none" strike="noStrike">
                        <a:solidFill>
                          <a:srgbClr val="000000"/>
                        </a:solidFill>
                        <a:effectLst/>
                        <a:latin typeface="Calibri" panose="020F0502020204030204" pitchFamily="34" charset="0"/>
                      </a:endParaRPr>
                    </a:p>
                  </a:txBody>
                  <a:tcPr marL="9096" marR="9096" marT="9096" marB="0" anchor="b"/>
                </a:tc>
                <a:extLst>
                  <a:ext uri="{0D108BD9-81ED-4DB2-BD59-A6C34878D82A}">
                    <a16:rowId xmlns:a16="http://schemas.microsoft.com/office/drawing/2014/main" val="3732147028"/>
                  </a:ext>
                </a:extLst>
              </a:tr>
              <a:tr h="183272">
                <a:tc>
                  <a:txBody>
                    <a:bodyPr/>
                    <a:lstStyle/>
                    <a:p>
                      <a:pPr algn="l" fontAlgn="b"/>
                      <a:r>
                        <a:rPr lang="en-US" sz="1300" u="none" strike="noStrike">
                          <a:effectLst/>
                        </a:rPr>
                        <a:t>1-year</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l" fontAlgn="b"/>
                      <a:r>
                        <a:rPr lang="en-US" sz="1300" u="none" strike="noStrike">
                          <a:effectLst/>
                        </a:rPr>
                        <a:t>SimpleLogistic</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0.65</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0.648</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0.649</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0.282</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0.704</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0.725</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0.1</a:t>
                      </a:r>
                      <a:endParaRPr lang="en-US" sz="1300" b="0" i="0" u="none" strike="noStrike">
                        <a:solidFill>
                          <a:srgbClr val="000000"/>
                        </a:solidFill>
                        <a:effectLst/>
                        <a:latin typeface="Calibri" panose="020F0502020204030204" pitchFamily="34" charset="0"/>
                      </a:endParaRPr>
                    </a:p>
                  </a:txBody>
                  <a:tcPr marL="9096" marR="9096" marT="9096" marB="0" anchor="b"/>
                </a:tc>
                <a:extLst>
                  <a:ext uri="{0D108BD9-81ED-4DB2-BD59-A6C34878D82A}">
                    <a16:rowId xmlns:a16="http://schemas.microsoft.com/office/drawing/2014/main" val="3478644936"/>
                  </a:ext>
                </a:extLst>
              </a:tr>
              <a:tr h="183272">
                <a:tc>
                  <a:txBody>
                    <a:bodyPr/>
                    <a:lstStyle/>
                    <a:p>
                      <a:pPr algn="l" fontAlgn="b"/>
                      <a:r>
                        <a:rPr lang="en-US" sz="1300" u="none" strike="noStrike">
                          <a:effectLst/>
                        </a:rPr>
                        <a:t>1-year</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l" fontAlgn="b"/>
                      <a:r>
                        <a:rPr lang="en-US" sz="1300" u="none" strike="noStrike">
                          <a:effectLst/>
                        </a:rPr>
                        <a:t>SMO.NormalizedPolyKernel</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0.66</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0.662</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0.647</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0.288</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0.631</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0.596</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0.16</a:t>
                      </a:r>
                      <a:endParaRPr lang="en-US" sz="1300" b="0" i="0" u="none" strike="noStrike">
                        <a:solidFill>
                          <a:srgbClr val="000000"/>
                        </a:solidFill>
                        <a:effectLst/>
                        <a:latin typeface="Calibri" panose="020F0502020204030204" pitchFamily="34" charset="0"/>
                      </a:endParaRPr>
                    </a:p>
                  </a:txBody>
                  <a:tcPr marL="9096" marR="9096" marT="9096" marB="0" anchor="b"/>
                </a:tc>
                <a:extLst>
                  <a:ext uri="{0D108BD9-81ED-4DB2-BD59-A6C34878D82A}">
                    <a16:rowId xmlns:a16="http://schemas.microsoft.com/office/drawing/2014/main" val="829558011"/>
                  </a:ext>
                </a:extLst>
              </a:tr>
              <a:tr h="183272">
                <a:tc>
                  <a:txBody>
                    <a:bodyPr/>
                    <a:lstStyle/>
                    <a:p>
                      <a:pPr algn="l" fontAlgn="b"/>
                      <a:r>
                        <a:rPr lang="en-US" sz="1300" u="none" strike="noStrike">
                          <a:effectLst/>
                        </a:rPr>
                        <a:t>1-year</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l" fontAlgn="b"/>
                      <a:r>
                        <a:rPr lang="en-US" sz="1300" u="none" strike="noStrike">
                          <a:effectLst/>
                        </a:rPr>
                        <a:t>SMO.PolyKernel</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0.612</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0.62</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0.61</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0.2</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0.595</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0.568</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0.13</a:t>
                      </a:r>
                      <a:endParaRPr lang="en-US" sz="1300" b="0" i="0" u="none" strike="noStrike">
                        <a:solidFill>
                          <a:srgbClr val="000000"/>
                        </a:solidFill>
                        <a:effectLst/>
                        <a:latin typeface="Calibri" panose="020F0502020204030204" pitchFamily="34" charset="0"/>
                      </a:endParaRPr>
                    </a:p>
                  </a:txBody>
                  <a:tcPr marL="9096" marR="9096" marT="9096" marB="0" anchor="b"/>
                </a:tc>
                <a:extLst>
                  <a:ext uri="{0D108BD9-81ED-4DB2-BD59-A6C34878D82A}">
                    <a16:rowId xmlns:a16="http://schemas.microsoft.com/office/drawing/2014/main" val="3309530906"/>
                  </a:ext>
                </a:extLst>
              </a:tr>
              <a:tr h="183272">
                <a:tc>
                  <a:txBody>
                    <a:bodyPr/>
                    <a:lstStyle/>
                    <a:p>
                      <a:pPr algn="l" fontAlgn="b"/>
                      <a:r>
                        <a:rPr lang="en-US" sz="1300" u="none" strike="noStrike">
                          <a:effectLst/>
                        </a:rPr>
                        <a:t>1-year</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l" fontAlgn="b"/>
                      <a:r>
                        <a:rPr lang="en-US" sz="1300" u="none" strike="noStrike">
                          <a:effectLst/>
                        </a:rPr>
                        <a:t>SMO.Puk</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l" fontAlgn="b"/>
                      <a:r>
                        <a:rPr lang="en-US" sz="1300" u="none" strike="noStrike">
                          <a:effectLst/>
                        </a:rPr>
                        <a:t> </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0.577</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l" fontAlgn="b"/>
                      <a:r>
                        <a:rPr lang="en-US" sz="1300" u="none" strike="noStrike">
                          <a:effectLst/>
                        </a:rPr>
                        <a:t> </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l" fontAlgn="b"/>
                      <a:r>
                        <a:rPr lang="en-US" sz="1300" u="none" strike="noStrike">
                          <a:effectLst/>
                        </a:rPr>
                        <a:t> </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0.5</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0.512</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dirty="0">
                          <a:effectLst/>
                        </a:rPr>
                        <a:t>0</a:t>
                      </a:r>
                      <a:endParaRPr lang="en-US" sz="1300" b="0" i="0" u="none" strike="noStrike" dirty="0">
                        <a:solidFill>
                          <a:srgbClr val="000000"/>
                        </a:solidFill>
                        <a:effectLst/>
                        <a:latin typeface="Calibri" panose="020F0502020204030204" pitchFamily="34" charset="0"/>
                      </a:endParaRPr>
                    </a:p>
                  </a:txBody>
                  <a:tcPr marL="9096" marR="9096" marT="9096" marB="0" anchor="b"/>
                </a:tc>
                <a:extLst>
                  <a:ext uri="{0D108BD9-81ED-4DB2-BD59-A6C34878D82A}">
                    <a16:rowId xmlns:a16="http://schemas.microsoft.com/office/drawing/2014/main" val="3399215920"/>
                  </a:ext>
                </a:extLst>
              </a:tr>
              <a:tr h="183272">
                <a:tc>
                  <a:txBody>
                    <a:bodyPr/>
                    <a:lstStyle/>
                    <a:p>
                      <a:pPr algn="l" fontAlgn="b"/>
                      <a:r>
                        <a:rPr lang="en-US" sz="1300" u="none" strike="noStrike">
                          <a:effectLst/>
                        </a:rPr>
                        <a:t>1-year</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l" fontAlgn="b"/>
                      <a:r>
                        <a:rPr lang="en-US" sz="1300" u="none" strike="noStrike">
                          <a:effectLst/>
                        </a:rPr>
                        <a:t>SMO.RBF</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l" fontAlgn="b"/>
                      <a:r>
                        <a:rPr lang="en-US" sz="1300" u="none" strike="noStrike">
                          <a:effectLst/>
                        </a:rPr>
                        <a:t> </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0.577</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l" fontAlgn="b"/>
                      <a:r>
                        <a:rPr lang="en-US" sz="1300" u="none" strike="noStrike">
                          <a:effectLst/>
                        </a:rPr>
                        <a:t> </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l" fontAlgn="b"/>
                      <a:r>
                        <a:rPr lang="en-US" sz="1300" u="none" strike="noStrike">
                          <a:effectLst/>
                        </a:rPr>
                        <a:t> </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0.5</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0.512</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a:t>
                      </a:r>
                      <a:endParaRPr lang="en-US" sz="1300" b="0" i="0" u="none" strike="noStrike">
                        <a:solidFill>
                          <a:srgbClr val="000000"/>
                        </a:solidFill>
                        <a:effectLst/>
                        <a:latin typeface="Calibri" panose="020F0502020204030204" pitchFamily="34" charset="0"/>
                      </a:endParaRPr>
                    </a:p>
                  </a:txBody>
                  <a:tcPr marL="9096" marR="9096" marT="9096" marB="0" anchor="b"/>
                </a:tc>
                <a:extLst>
                  <a:ext uri="{0D108BD9-81ED-4DB2-BD59-A6C34878D82A}">
                    <a16:rowId xmlns:a16="http://schemas.microsoft.com/office/drawing/2014/main" val="3418441045"/>
                  </a:ext>
                </a:extLst>
              </a:tr>
              <a:tr h="183272">
                <a:tc>
                  <a:txBody>
                    <a:bodyPr/>
                    <a:lstStyle/>
                    <a:p>
                      <a:pPr algn="l" fontAlgn="b"/>
                      <a:r>
                        <a:rPr lang="en-US" sz="1300" u="none" strike="noStrike">
                          <a:effectLst/>
                        </a:rPr>
                        <a:t>1-year</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l" fontAlgn="b"/>
                      <a:r>
                        <a:rPr lang="en-US" sz="1300" u="none" strike="noStrike">
                          <a:effectLst/>
                        </a:rPr>
                        <a:t>J48</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0.591</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0.577</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0.58</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0.159</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0.578</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0.567</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0.2</a:t>
                      </a:r>
                      <a:endParaRPr lang="en-US" sz="1300" b="0" i="0" u="none" strike="noStrike">
                        <a:solidFill>
                          <a:srgbClr val="000000"/>
                        </a:solidFill>
                        <a:effectLst/>
                        <a:latin typeface="Calibri" panose="020F0502020204030204" pitchFamily="34" charset="0"/>
                      </a:endParaRPr>
                    </a:p>
                  </a:txBody>
                  <a:tcPr marL="9096" marR="9096" marT="9096" marB="0" anchor="b"/>
                </a:tc>
                <a:extLst>
                  <a:ext uri="{0D108BD9-81ED-4DB2-BD59-A6C34878D82A}">
                    <a16:rowId xmlns:a16="http://schemas.microsoft.com/office/drawing/2014/main" val="1571165973"/>
                  </a:ext>
                </a:extLst>
              </a:tr>
              <a:tr h="183272">
                <a:tc>
                  <a:txBody>
                    <a:bodyPr/>
                    <a:lstStyle/>
                    <a:p>
                      <a:pPr algn="l" fontAlgn="b"/>
                      <a:r>
                        <a:rPr lang="en-US" sz="1300" u="none" strike="noStrike">
                          <a:effectLst/>
                        </a:rPr>
                        <a:t>1-year</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l" fontAlgn="b"/>
                      <a:r>
                        <a:rPr lang="en-US" sz="1300" u="none" strike="noStrike">
                          <a:effectLst/>
                        </a:rPr>
                        <a:t>LMT</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0.65</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0.648</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0.649</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0.282</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0.704</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0.725</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0.11</a:t>
                      </a:r>
                      <a:endParaRPr lang="en-US" sz="1300" b="0" i="0" u="none" strike="noStrike">
                        <a:solidFill>
                          <a:srgbClr val="000000"/>
                        </a:solidFill>
                        <a:effectLst/>
                        <a:latin typeface="Calibri" panose="020F0502020204030204" pitchFamily="34" charset="0"/>
                      </a:endParaRPr>
                    </a:p>
                  </a:txBody>
                  <a:tcPr marL="9096" marR="9096" marT="9096" marB="0" anchor="b"/>
                </a:tc>
                <a:extLst>
                  <a:ext uri="{0D108BD9-81ED-4DB2-BD59-A6C34878D82A}">
                    <a16:rowId xmlns:a16="http://schemas.microsoft.com/office/drawing/2014/main" val="2666908445"/>
                  </a:ext>
                </a:extLst>
              </a:tr>
              <a:tr h="183272">
                <a:tc>
                  <a:txBody>
                    <a:bodyPr/>
                    <a:lstStyle/>
                    <a:p>
                      <a:pPr algn="l" fontAlgn="b"/>
                      <a:r>
                        <a:rPr lang="en-US" sz="1300" u="none" strike="noStrike">
                          <a:effectLst/>
                        </a:rPr>
                        <a:t>1-year</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l" fontAlgn="b"/>
                      <a:r>
                        <a:rPr lang="en-US" sz="1300" u="none" strike="noStrike">
                          <a:effectLst/>
                        </a:rPr>
                        <a:t>RandomForest</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0.637</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0.634</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0.635</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0.257</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0.688</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0.7</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0.17</a:t>
                      </a:r>
                      <a:endParaRPr lang="en-US" sz="1300" b="0" i="0" u="none" strike="noStrike">
                        <a:solidFill>
                          <a:srgbClr val="000000"/>
                        </a:solidFill>
                        <a:effectLst/>
                        <a:latin typeface="Calibri" panose="020F0502020204030204" pitchFamily="34" charset="0"/>
                      </a:endParaRPr>
                    </a:p>
                  </a:txBody>
                  <a:tcPr marL="9096" marR="9096" marT="9096" marB="0" anchor="b"/>
                </a:tc>
                <a:extLst>
                  <a:ext uri="{0D108BD9-81ED-4DB2-BD59-A6C34878D82A}">
                    <a16:rowId xmlns:a16="http://schemas.microsoft.com/office/drawing/2014/main" val="2386927919"/>
                  </a:ext>
                </a:extLst>
              </a:tr>
              <a:tr h="192918">
                <a:tc>
                  <a:txBody>
                    <a:bodyPr/>
                    <a:lstStyle/>
                    <a:p>
                      <a:pPr algn="l" fontAlgn="b"/>
                      <a:r>
                        <a:rPr lang="en-US" sz="1300" u="none" strike="noStrike">
                          <a:effectLst/>
                        </a:rPr>
                        <a:t>1-year</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l" fontAlgn="b"/>
                      <a:r>
                        <a:rPr lang="en-US" sz="1300" u="none" strike="noStrike">
                          <a:effectLst/>
                        </a:rPr>
                        <a:t>LogitBoost</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0.586</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0.577</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0.58</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0.15</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0.57</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0.587</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0.19</a:t>
                      </a:r>
                      <a:endParaRPr lang="en-US" sz="1300" b="0" i="0" u="none" strike="noStrike">
                        <a:solidFill>
                          <a:srgbClr val="000000"/>
                        </a:solidFill>
                        <a:effectLst/>
                        <a:latin typeface="Calibri" panose="020F0502020204030204" pitchFamily="34" charset="0"/>
                      </a:endParaRPr>
                    </a:p>
                  </a:txBody>
                  <a:tcPr marL="9096" marR="9096" marT="9096" marB="0" anchor="b"/>
                </a:tc>
                <a:extLst>
                  <a:ext uri="{0D108BD9-81ED-4DB2-BD59-A6C34878D82A}">
                    <a16:rowId xmlns:a16="http://schemas.microsoft.com/office/drawing/2014/main" val="584615670"/>
                  </a:ext>
                </a:extLst>
              </a:tr>
              <a:tr h="192918">
                <a:tc>
                  <a:txBody>
                    <a:bodyPr/>
                    <a:lstStyle/>
                    <a:p>
                      <a:pPr algn="l" fontAlgn="b"/>
                      <a:r>
                        <a:rPr lang="en-US" sz="1300" u="none" strike="noStrike" dirty="0">
                          <a:effectLst/>
                        </a:rPr>
                        <a:t>1-year</a:t>
                      </a:r>
                      <a:endParaRPr lang="en-US" sz="1300" b="0" i="0" u="none" strike="noStrike" dirty="0">
                        <a:solidFill>
                          <a:srgbClr val="000000"/>
                        </a:solidFill>
                        <a:effectLst/>
                        <a:latin typeface="Calibri" panose="020F0502020204030204" pitchFamily="34" charset="0"/>
                      </a:endParaRPr>
                    </a:p>
                  </a:txBody>
                  <a:tcPr marL="9096" marR="9096" marT="9096" marB="0" anchor="b"/>
                </a:tc>
                <a:tc>
                  <a:txBody>
                    <a:bodyPr/>
                    <a:lstStyle/>
                    <a:p>
                      <a:pPr algn="l" fontAlgn="b"/>
                      <a:r>
                        <a:rPr lang="en-US" sz="1300" u="none" strike="noStrike">
                          <a:effectLst/>
                        </a:rPr>
                        <a:t>DeepLearning</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0.907</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0.903</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0.901</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l" fontAlgn="b"/>
                      <a:r>
                        <a:rPr lang="en-US" sz="1300" u="none" strike="noStrike">
                          <a:effectLst/>
                        </a:rPr>
                        <a:t> </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0.878</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0.849</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0.15</a:t>
                      </a:r>
                      <a:endParaRPr lang="en-US" sz="1300" b="0" i="0" u="none" strike="noStrike">
                        <a:solidFill>
                          <a:srgbClr val="000000"/>
                        </a:solidFill>
                        <a:effectLst/>
                        <a:latin typeface="Calibri" panose="020F0502020204030204" pitchFamily="34" charset="0"/>
                      </a:endParaRPr>
                    </a:p>
                  </a:txBody>
                  <a:tcPr marL="9096" marR="9096" marT="9096" marB="0" anchor="b"/>
                </a:tc>
                <a:extLst>
                  <a:ext uri="{0D108BD9-81ED-4DB2-BD59-A6C34878D82A}">
                    <a16:rowId xmlns:a16="http://schemas.microsoft.com/office/drawing/2014/main" val="1296509520"/>
                  </a:ext>
                </a:extLst>
              </a:tr>
              <a:tr h="192918">
                <a:tc>
                  <a:txBody>
                    <a:bodyPr/>
                    <a:lstStyle/>
                    <a:p>
                      <a:pPr algn="l" fontAlgn="b"/>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l" fontAlgn="b"/>
                      <a:endParaRPr lang="en-US" sz="1300" b="0" i="0" u="none" strike="noStrike" dirty="0">
                        <a:solidFill>
                          <a:srgbClr val="000000"/>
                        </a:solidFill>
                        <a:effectLst/>
                        <a:latin typeface="Calibri" panose="020F0502020204030204" pitchFamily="34" charset="0"/>
                      </a:endParaRPr>
                    </a:p>
                  </a:txBody>
                  <a:tcPr marL="9096" marR="9096" marT="9096" marB="0" anchor="b"/>
                </a:tc>
                <a:tc>
                  <a:txBody>
                    <a:bodyPr/>
                    <a:lstStyle/>
                    <a:p>
                      <a:pPr algn="r" fontAlgn="b"/>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l" fontAlgn="b"/>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endParaRPr lang="en-US" sz="1300" b="0" i="0" u="none" strike="noStrike" dirty="0">
                        <a:solidFill>
                          <a:srgbClr val="000000"/>
                        </a:solidFill>
                        <a:effectLst/>
                        <a:latin typeface="Calibri" panose="020F0502020204030204" pitchFamily="34" charset="0"/>
                      </a:endParaRPr>
                    </a:p>
                  </a:txBody>
                  <a:tcPr marL="9096" marR="9096" marT="9096" marB="0" anchor="b"/>
                </a:tc>
                <a:extLst>
                  <a:ext uri="{0D108BD9-81ED-4DB2-BD59-A6C34878D82A}">
                    <a16:rowId xmlns:a16="http://schemas.microsoft.com/office/drawing/2014/main" val="3913567105"/>
                  </a:ext>
                </a:extLst>
              </a:tr>
              <a:tr h="183272">
                <a:tc>
                  <a:txBody>
                    <a:bodyPr/>
                    <a:lstStyle/>
                    <a:p>
                      <a:pPr algn="l" fontAlgn="b"/>
                      <a:r>
                        <a:rPr lang="en-US" sz="1300" u="none" strike="noStrike" dirty="0">
                          <a:effectLst/>
                        </a:rPr>
                        <a:t>Window</a:t>
                      </a:r>
                      <a:endParaRPr lang="en-US" sz="1300" b="0" i="0" u="none" strike="noStrike" dirty="0">
                        <a:solidFill>
                          <a:srgbClr val="FFFFFF"/>
                        </a:solidFill>
                        <a:effectLst/>
                        <a:latin typeface="Calibri" panose="020F0502020204030204" pitchFamily="34" charset="0"/>
                      </a:endParaRPr>
                    </a:p>
                  </a:txBody>
                  <a:tcPr marL="9096" marR="9096" marT="9096" marB="0" anchor="b">
                    <a:solidFill>
                      <a:srgbClr val="CBB88E"/>
                    </a:solidFill>
                  </a:tcPr>
                </a:tc>
                <a:tc>
                  <a:txBody>
                    <a:bodyPr/>
                    <a:lstStyle/>
                    <a:p>
                      <a:pPr algn="l" fontAlgn="b"/>
                      <a:r>
                        <a:rPr lang="en-US" sz="1300" u="none" strike="noStrike" dirty="0">
                          <a:effectLst/>
                        </a:rPr>
                        <a:t>Algorithm</a:t>
                      </a:r>
                      <a:endParaRPr lang="en-US" sz="1300" b="0" i="0" u="none" strike="noStrike" dirty="0">
                        <a:solidFill>
                          <a:srgbClr val="FFFFFF"/>
                        </a:solidFill>
                        <a:effectLst/>
                        <a:latin typeface="Calibri" panose="020F0502020204030204" pitchFamily="34" charset="0"/>
                      </a:endParaRPr>
                    </a:p>
                  </a:txBody>
                  <a:tcPr marL="9096" marR="9096" marT="9096" marB="0" anchor="b">
                    <a:solidFill>
                      <a:srgbClr val="CBB88E"/>
                    </a:solidFill>
                  </a:tcPr>
                </a:tc>
                <a:tc>
                  <a:txBody>
                    <a:bodyPr/>
                    <a:lstStyle/>
                    <a:p>
                      <a:pPr algn="l" fontAlgn="b"/>
                      <a:r>
                        <a:rPr lang="en-US" sz="1300" u="none" strike="noStrike">
                          <a:effectLst/>
                        </a:rPr>
                        <a:t>Precision</a:t>
                      </a:r>
                      <a:endParaRPr lang="en-US" sz="1300" b="0" i="0" u="none" strike="noStrike">
                        <a:solidFill>
                          <a:srgbClr val="FFFFFF"/>
                        </a:solidFill>
                        <a:effectLst/>
                        <a:latin typeface="Calibri" panose="020F0502020204030204" pitchFamily="34" charset="0"/>
                      </a:endParaRPr>
                    </a:p>
                  </a:txBody>
                  <a:tcPr marL="9096" marR="9096" marT="9096" marB="0" anchor="b">
                    <a:solidFill>
                      <a:srgbClr val="CBB88E"/>
                    </a:solidFill>
                  </a:tcPr>
                </a:tc>
                <a:tc>
                  <a:txBody>
                    <a:bodyPr/>
                    <a:lstStyle/>
                    <a:p>
                      <a:pPr algn="l" fontAlgn="b"/>
                      <a:r>
                        <a:rPr lang="en-US" sz="1300" u="none" strike="noStrike">
                          <a:effectLst/>
                        </a:rPr>
                        <a:t>Recall</a:t>
                      </a:r>
                      <a:endParaRPr lang="en-US" sz="1300" b="0" i="0" u="none" strike="noStrike">
                        <a:solidFill>
                          <a:srgbClr val="FFFFFF"/>
                        </a:solidFill>
                        <a:effectLst/>
                        <a:latin typeface="Calibri" panose="020F0502020204030204" pitchFamily="34" charset="0"/>
                      </a:endParaRPr>
                    </a:p>
                  </a:txBody>
                  <a:tcPr marL="9096" marR="9096" marT="9096" marB="0" anchor="b">
                    <a:solidFill>
                      <a:srgbClr val="CBB88E"/>
                    </a:solidFill>
                  </a:tcPr>
                </a:tc>
                <a:tc>
                  <a:txBody>
                    <a:bodyPr/>
                    <a:lstStyle/>
                    <a:p>
                      <a:pPr algn="l" fontAlgn="b"/>
                      <a:r>
                        <a:rPr lang="en-US" sz="1300" u="none" strike="noStrike" dirty="0">
                          <a:effectLst/>
                        </a:rPr>
                        <a:t>F-Measure</a:t>
                      </a:r>
                      <a:endParaRPr lang="en-US" sz="1300" b="0" i="0" u="none" strike="noStrike" dirty="0">
                        <a:solidFill>
                          <a:srgbClr val="FFFFFF"/>
                        </a:solidFill>
                        <a:effectLst/>
                        <a:latin typeface="Calibri" panose="020F0502020204030204" pitchFamily="34" charset="0"/>
                      </a:endParaRPr>
                    </a:p>
                  </a:txBody>
                  <a:tcPr marL="9096" marR="9096" marT="9096" marB="0" anchor="b">
                    <a:solidFill>
                      <a:srgbClr val="CBB88E"/>
                    </a:solidFill>
                  </a:tcPr>
                </a:tc>
                <a:tc>
                  <a:txBody>
                    <a:bodyPr/>
                    <a:lstStyle/>
                    <a:p>
                      <a:pPr algn="l" fontAlgn="b"/>
                      <a:r>
                        <a:rPr lang="en-US" sz="1300" u="none" strike="noStrike" dirty="0">
                          <a:effectLst/>
                        </a:rPr>
                        <a:t>MCC</a:t>
                      </a:r>
                      <a:endParaRPr lang="en-US" sz="1300" b="0" i="0" u="none" strike="noStrike" dirty="0">
                        <a:solidFill>
                          <a:srgbClr val="FFFFFF"/>
                        </a:solidFill>
                        <a:effectLst/>
                        <a:latin typeface="Calibri" panose="020F0502020204030204" pitchFamily="34" charset="0"/>
                      </a:endParaRPr>
                    </a:p>
                  </a:txBody>
                  <a:tcPr marL="9096" marR="9096" marT="9096" marB="0" anchor="b">
                    <a:solidFill>
                      <a:srgbClr val="CBB88E"/>
                    </a:solidFill>
                  </a:tcPr>
                </a:tc>
                <a:tc>
                  <a:txBody>
                    <a:bodyPr/>
                    <a:lstStyle/>
                    <a:p>
                      <a:pPr algn="l" fontAlgn="b"/>
                      <a:r>
                        <a:rPr lang="en-US" sz="1300" u="none" strike="noStrike" dirty="0">
                          <a:effectLst/>
                        </a:rPr>
                        <a:t>ROC</a:t>
                      </a:r>
                      <a:endParaRPr lang="en-US" sz="1300" b="0" i="0" u="none" strike="noStrike" dirty="0">
                        <a:solidFill>
                          <a:srgbClr val="FFFFFF"/>
                        </a:solidFill>
                        <a:effectLst/>
                        <a:latin typeface="Calibri" panose="020F0502020204030204" pitchFamily="34" charset="0"/>
                      </a:endParaRPr>
                    </a:p>
                  </a:txBody>
                  <a:tcPr marL="9096" marR="9096" marT="9096" marB="0" anchor="b">
                    <a:solidFill>
                      <a:srgbClr val="CBB88E"/>
                    </a:solidFill>
                  </a:tcPr>
                </a:tc>
                <a:tc>
                  <a:txBody>
                    <a:bodyPr/>
                    <a:lstStyle/>
                    <a:p>
                      <a:pPr algn="l" fontAlgn="b"/>
                      <a:r>
                        <a:rPr lang="en-US" sz="1300" u="none" strike="noStrike" dirty="0">
                          <a:effectLst/>
                        </a:rPr>
                        <a:t>PRC</a:t>
                      </a:r>
                      <a:endParaRPr lang="en-US" sz="1300" b="0" i="0" u="none" strike="noStrike" dirty="0">
                        <a:solidFill>
                          <a:srgbClr val="FFFFFF"/>
                        </a:solidFill>
                        <a:effectLst/>
                        <a:latin typeface="Calibri" panose="020F0502020204030204" pitchFamily="34" charset="0"/>
                      </a:endParaRPr>
                    </a:p>
                  </a:txBody>
                  <a:tcPr marL="9096" marR="9096" marT="9096" marB="0" anchor="b">
                    <a:solidFill>
                      <a:srgbClr val="CBB88E"/>
                    </a:solidFill>
                  </a:tcPr>
                </a:tc>
                <a:tc>
                  <a:txBody>
                    <a:bodyPr/>
                    <a:lstStyle/>
                    <a:p>
                      <a:pPr algn="l" fontAlgn="b"/>
                      <a:r>
                        <a:rPr lang="en-US" sz="1300" u="none" strike="noStrike" dirty="0">
                          <a:effectLst/>
                        </a:rPr>
                        <a:t>STDEV (ROC)</a:t>
                      </a:r>
                      <a:endParaRPr lang="en-US" sz="1300" b="0" i="0" u="none" strike="noStrike" dirty="0">
                        <a:solidFill>
                          <a:srgbClr val="FFFFFF"/>
                        </a:solidFill>
                        <a:effectLst/>
                        <a:latin typeface="Calibri" panose="020F0502020204030204" pitchFamily="34" charset="0"/>
                      </a:endParaRPr>
                    </a:p>
                  </a:txBody>
                  <a:tcPr marL="9096" marR="9096" marT="9096" marB="0" anchor="b">
                    <a:solidFill>
                      <a:srgbClr val="CBB88E"/>
                    </a:solidFill>
                  </a:tcPr>
                </a:tc>
                <a:extLst>
                  <a:ext uri="{0D108BD9-81ED-4DB2-BD59-A6C34878D82A}">
                    <a16:rowId xmlns:a16="http://schemas.microsoft.com/office/drawing/2014/main" val="1439925752"/>
                  </a:ext>
                </a:extLst>
              </a:tr>
              <a:tr h="183272">
                <a:tc>
                  <a:txBody>
                    <a:bodyPr/>
                    <a:lstStyle/>
                    <a:p>
                      <a:pPr algn="l" fontAlgn="b"/>
                      <a:r>
                        <a:rPr lang="en-US" sz="1300" u="none" strike="noStrike" dirty="0">
                          <a:effectLst/>
                        </a:rPr>
                        <a:t>3-year</a:t>
                      </a:r>
                      <a:endParaRPr lang="en-US" sz="1300" b="0" i="0" u="none" strike="noStrike" dirty="0">
                        <a:solidFill>
                          <a:srgbClr val="000000"/>
                        </a:solidFill>
                        <a:effectLst/>
                        <a:latin typeface="Calibri" panose="020F0502020204030204" pitchFamily="34" charset="0"/>
                      </a:endParaRPr>
                    </a:p>
                  </a:txBody>
                  <a:tcPr marL="9096" marR="9096" marT="9096" marB="0" anchor="b"/>
                </a:tc>
                <a:tc>
                  <a:txBody>
                    <a:bodyPr/>
                    <a:lstStyle/>
                    <a:p>
                      <a:pPr algn="l" fontAlgn="b"/>
                      <a:r>
                        <a:rPr lang="en-US" sz="1300" u="none" strike="noStrike">
                          <a:effectLst/>
                        </a:rPr>
                        <a:t>Logistic</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0.632</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0.633</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0.632</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0.254</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0.661</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0.659</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0.1</a:t>
                      </a:r>
                      <a:endParaRPr lang="en-US" sz="1300" b="0" i="0" u="none" strike="noStrike">
                        <a:solidFill>
                          <a:srgbClr val="000000"/>
                        </a:solidFill>
                        <a:effectLst/>
                        <a:latin typeface="Calibri" panose="020F0502020204030204" pitchFamily="34" charset="0"/>
                      </a:endParaRPr>
                    </a:p>
                  </a:txBody>
                  <a:tcPr marL="9096" marR="9096" marT="9096" marB="0" anchor="b"/>
                </a:tc>
                <a:extLst>
                  <a:ext uri="{0D108BD9-81ED-4DB2-BD59-A6C34878D82A}">
                    <a16:rowId xmlns:a16="http://schemas.microsoft.com/office/drawing/2014/main" val="2315539384"/>
                  </a:ext>
                </a:extLst>
              </a:tr>
              <a:tr h="183272">
                <a:tc>
                  <a:txBody>
                    <a:bodyPr/>
                    <a:lstStyle/>
                    <a:p>
                      <a:pPr algn="l" fontAlgn="b"/>
                      <a:r>
                        <a:rPr lang="en-US" sz="1300" u="none" strike="noStrike">
                          <a:effectLst/>
                        </a:rPr>
                        <a:t>3-year</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l" fontAlgn="b"/>
                      <a:r>
                        <a:rPr lang="en-US" sz="1300" u="none" strike="noStrike">
                          <a:effectLst/>
                        </a:rPr>
                        <a:t>Naïve Bay</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0.717</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0.712</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0.713</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0.426</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0.75</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0.743</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0.12</a:t>
                      </a:r>
                      <a:endParaRPr lang="en-US" sz="1300" b="0" i="0" u="none" strike="noStrike">
                        <a:solidFill>
                          <a:srgbClr val="000000"/>
                        </a:solidFill>
                        <a:effectLst/>
                        <a:latin typeface="Calibri" panose="020F0502020204030204" pitchFamily="34" charset="0"/>
                      </a:endParaRPr>
                    </a:p>
                  </a:txBody>
                  <a:tcPr marL="9096" marR="9096" marT="9096" marB="0" anchor="b"/>
                </a:tc>
                <a:extLst>
                  <a:ext uri="{0D108BD9-81ED-4DB2-BD59-A6C34878D82A}">
                    <a16:rowId xmlns:a16="http://schemas.microsoft.com/office/drawing/2014/main" val="2321213251"/>
                  </a:ext>
                </a:extLst>
              </a:tr>
              <a:tr h="183272">
                <a:tc>
                  <a:txBody>
                    <a:bodyPr/>
                    <a:lstStyle/>
                    <a:p>
                      <a:pPr algn="l" fontAlgn="b"/>
                      <a:r>
                        <a:rPr lang="en-US" sz="1300" u="none" strike="noStrike">
                          <a:effectLst/>
                        </a:rPr>
                        <a:t>3-year</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l" fontAlgn="b"/>
                      <a:r>
                        <a:rPr lang="en-US" sz="1300" u="none" strike="noStrike">
                          <a:effectLst/>
                        </a:rPr>
                        <a:t>MLP</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0.67</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0.672</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0.67</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0.332</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0.695</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0.682</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0.1</a:t>
                      </a:r>
                      <a:endParaRPr lang="en-US" sz="1300" b="0" i="0" u="none" strike="noStrike">
                        <a:solidFill>
                          <a:srgbClr val="000000"/>
                        </a:solidFill>
                        <a:effectLst/>
                        <a:latin typeface="Calibri" panose="020F0502020204030204" pitchFamily="34" charset="0"/>
                      </a:endParaRPr>
                    </a:p>
                  </a:txBody>
                  <a:tcPr marL="9096" marR="9096" marT="9096" marB="0" anchor="b"/>
                </a:tc>
                <a:extLst>
                  <a:ext uri="{0D108BD9-81ED-4DB2-BD59-A6C34878D82A}">
                    <a16:rowId xmlns:a16="http://schemas.microsoft.com/office/drawing/2014/main" val="518110162"/>
                  </a:ext>
                </a:extLst>
              </a:tr>
              <a:tr h="183272">
                <a:tc>
                  <a:txBody>
                    <a:bodyPr/>
                    <a:lstStyle/>
                    <a:p>
                      <a:pPr algn="l" fontAlgn="b"/>
                      <a:r>
                        <a:rPr lang="en-US" sz="1300" u="none" strike="noStrike">
                          <a:effectLst/>
                        </a:rPr>
                        <a:t>3-year</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l" fontAlgn="b"/>
                      <a:r>
                        <a:rPr lang="en-US" sz="1300" u="none" strike="noStrike">
                          <a:effectLst/>
                        </a:rPr>
                        <a:t>SGD</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0.688</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0.689</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0.687</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0.367</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0.681</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0.629</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0.12</a:t>
                      </a:r>
                      <a:endParaRPr lang="en-US" sz="1300" b="0" i="0" u="none" strike="noStrike">
                        <a:solidFill>
                          <a:srgbClr val="000000"/>
                        </a:solidFill>
                        <a:effectLst/>
                        <a:latin typeface="Calibri" panose="020F0502020204030204" pitchFamily="34" charset="0"/>
                      </a:endParaRPr>
                    </a:p>
                  </a:txBody>
                  <a:tcPr marL="9096" marR="9096" marT="9096" marB="0" anchor="b"/>
                </a:tc>
                <a:extLst>
                  <a:ext uri="{0D108BD9-81ED-4DB2-BD59-A6C34878D82A}">
                    <a16:rowId xmlns:a16="http://schemas.microsoft.com/office/drawing/2014/main" val="1121367656"/>
                  </a:ext>
                </a:extLst>
              </a:tr>
              <a:tr h="183272">
                <a:tc>
                  <a:txBody>
                    <a:bodyPr/>
                    <a:lstStyle/>
                    <a:p>
                      <a:pPr algn="l" fontAlgn="b"/>
                      <a:r>
                        <a:rPr lang="en-US" sz="1300" u="none" strike="noStrike">
                          <a:effectLst/>
                        </a:rPr>
                        <a:t>3-year</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l" fontAlgn="b"/>
                      <a:r>
                        <a:rPr lang="en-US" sz="1300" u="none" strike="noStrike">
                          <a:effectLst/>
                        </a:rPr>
                        <a:t>SimpleLogistic</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0.758</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0.734</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0.72</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0.475</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0.723</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0.717</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0.08</a:t>
                      </a:r>
                      <a:endParaRPr lang="en-US" sz="1300" b="0" i="0" u="none" strike="noStrike">
                        <a:solidFill>
                          <a:srgbClr val="000000"/>
                        </a:solidFill>
                        <a:effectLst/>
                        <a:latin typeface="Calibri" panose="020F0502020204030204" pitchFamily="34" charset="0"/>
                      </a:endParaRPr>
                    </a:p>
                  </a:txBody>
                  <a:tcPr marL="9096" marR="9096" marT="9096" marB="0" anchor="b"/>
                </a:tc>
                <a:extLst>
                  <a:ext uri="{0D108BD9-81ED-4DB2-BD59-A6C34878D82A}">
                    <a16:rowId xmlns:a16="http://schemas.microsoft.com/office/drawing/2014/main" val="3640608973"/>
                  </a:ext>
                </a:extLst>
              </a:tr>
              <a:tr h="183272">
                <a:tc>
                  <a:txBody>
                    <a:bodyPr/>
                    <a:lstStyle/>
                    <a:p>
                      <a:pPr algn="l" fontAlgn="b"/>
                      <a:r>
                        <a:rPr lang="en-US" sz="1300" u="none" strike="noStrike">
                          <a:effectLst/>
                        </a:rPr>
                        <a:t>3-year</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l" fontAlgn="b"/>
                      <a:r>
                        <a:rPr lang="en-US" sz="1300" u="none" strike="noStrike">
                          <a:effectLst/>
                        </a:rPr>
                        <a:t>SMO.NormalizedPolyKernel</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0.749</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0.729</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0.715</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0.461</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0.707</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0.661</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0.07</a:t>
                      </a:r>
                      <a:endParaRPr lang="en-US" sz="1300" b="0" i="0" u="none" strike="noStrike">
                        <a:solidFill>
                          <a:srgbClr val="000000"/>
                        </a:solidFill>
                        <a:effectLst/>
                        <a:latin typeface="Calibri" panose="020F0502020204030204" pitchFamily="34" charset="0"/>
                      </a:endParaRPr>
                    </a:p>
                  </a:txBody>
                  <a:tcPr marL="9096" marR="9096" marT="9096" marB="0" anchor="b"/>
                </a:tc>
                <a:extLst>
                  <a:ext uri="{0D108BD9-81ED-4DB2-BD59-A6C34878D82A}">
                    <a16:rowId xmlns:a16="http://schemas.microsoft.com/office/drawing/2014/main" val="2881640160"/>
                  </a:ext>
                </a:extLst>
              </a:tr>
              <a:tr h="183272">
                <a:tc>
                  <a:txBody>
                    <a:bodyPr/>
                    <a:lstStyle/>
                    <a:p>
                      <a:pPr algn="l" fontAlgn="b"/>
                      <a:r>
                        <a:rPr lang="en-US" sz="1300" u="none" strike="noStrike">
                          <a:effectLst/>
                        </a:rPr>
                        <a:t>3-year</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l" fontAlgn="b"/>
                      <a:r>
                        <a:rPr lang="en-US" sz="1300" u="none" strike="noStrike" dirty="0" err="1">
                          <a:effectLst/>
                        </a:rPr>
                        <a:t>SMO.PolyKernel</a:t>
                      </a:r>
                      <a:endParaRPr lang="en-US" sz="1300" b="0" i="0" u="none" strike="noStrike" dirty="0">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0.699</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0.701</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0.698</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0.389</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0.692</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0.638</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0.13</a:t>
                      </a:r>
                      <a:endParaRPr lang="en-US" sz="1300" b="0" i="0" u="none" strike="noStrike">
                        <a:solidFill>
                          <a:srgbClr val="000000"/>
                        </a:solidFill>
                        <a:effectLst/>
                        <a:latin typeface="Calibri" panose="020F0502020204030204" pitchFamily="34" charset="0"/>
                      </a:endParaRPr>
                    </a:p>
                  </a:txBody>
                  <a:tcPr marL="9096" marR="9096" marT="9096" marB="0" anchor="b"/>
                </a:tc>
                <a:extLst>
                  <a:ext uri="{0D108BD9-81ED-4DB2-BD59-A6C34878D82A}">
                    <a16:rowId xmlns:a16="http://schemas.microsoft.com/office/drawing/2014/main" val="3789616424"/>
                  </a:ext>
                </a:extLst>
              </a:tr>
              <a:tr h="183272">
                <a:tc>
                  <a:txBody>
                    <a:bodyPr/>
                    <a:lstStyle/>
                    <a:p>
                      <a:pPr algn="l" fontAlgn="b"/>
                      <a:r>
                        <a:rPr lang="en-US" sz="1300" u="none" strike="noStrike">
                          <a:effectLst/>
                        </a:rPr>
                        <a:t>3-year</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l" fontAlgn="b"/>
                      <a:r>
                        <a:rPr lang="en-US" sz="1300" u="none" strike="noStrike">
                          <a:effectLst/>
                        </a:rPr>
                        <a:t>SMO.Puk</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0.695</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0.661</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0.627</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0.325</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0.63</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0.596</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0.08</a:t>
                      </a:r>
                      <a:endParaRPr lang="en-US" sz="1300" b="0" i="0" u="none" strike="noStrike">
                        <a:solidFill>
                          <a:srgbClr val="000000"/>
                        </a:solidFill>
                        <a:effectLst/>
                        <a:latin typeface="Calibri" panose="020F0502020204030204" pitchFamily="34" charset="0"/>
                      </a:endParaRPr>
                    </a:p>
                  </a:txBody>
                  <a:tcPr marL="9096" marR="9096" marT="9096" marB="0" anchor="b"/>
                </a:tc>
                <a:extLst>
                  <a:ext uri="{0D108BD9-81ED-4DB2-BD59-A6C34878D82A}">
                    <a16:rowId xmlns:a16="http://schemas.microsoft.com/office/drawing/2014/main" val="2932603728"/>
                  </a:ext>
                </a:extLst>
              </a:tr>
              <a:tr h="183272">
                <a:tc>
                  <a:txBody>
                    <a:bodyPr/>
                    <a:lstStyle/>
                    <a:p>
                      <a:pPr algn="l" fontAlgn="b"/>
                      <a:r>
                        <a:rPr lang="en-US" sz="1300" u="none" strike="noStrike">
                          <a:effectLst/>
                        </a:rPr>
                        <a:t>3-year</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l" fontAlgn="b"/>
                      <a:r>
                        <a:rPr lang="en-US" sz="1300" u="none" strike="noStrike">
                          <a:effectLst/>
                        </a:rPr>
                        <a:t>SMO.RBF</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0.762</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0.582</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0.455</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0.19</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0.532</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0.53</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0.07</a:t>
                      </a:r>
                      <a:endParaRPr lang="en-US" sz="1300" b="0" i="0" u="none" strike="noStrike">
                        <a:solidFill>
                          <a:srgbClr val="000000"/>
                        </a:solidFill>
                        <a:effectLst/>
                        <a:latin typeface="Calibri" panose="020F0502020204030204" pitchFamily="34" charset="0"/>
                      </a:endParaRPr>
                    </a:p>
                  </a:txBody>
                  <a:tcPr marL="9096" marR="9096" marT="9096" marB="0" anchor="b"/>
                </a:tc>
                <a:extLst>
                  <a:ext uri="{0D108BD9-81ED-4DB2-BD59-A6C34878D82A}">
                    <a16:rowId xmlns:a16="http://schemas.microsoft.com/office/drawing/2014/main" val="3135382627"/>
                  </a:ext>
                </a:extLst>
              </a:tr>
              <a:tr h="183272">
                <a:tc>
                  <a:txBody>
                    <a:bodyPr/>
                    <a:lstStyle/>
                    <a:p>
                      <a:pPr algn="l" fontAlgn="b"/>
                      <a:r>
                        <a:rPr lang="en-US" sz="1300" u="none" strike="noStrike">
                          <a:effectLst/>
                        </a:rPr>
                        <a:t>3-year</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l" fontAlgn="b"/>
                      <a:r>
                        <a:rPr lang="en-US" sz="1300" u="none" strike="noStrike">
                          <a:effectLst/>
                        </a:rPr>
                        <a:t>J48</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0.678</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0.678</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0.678</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0.348</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0.687</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0.648</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0.13</a:t>
                      </a:r>
                      <a:endParaRPr lang="en-US" sz="1300" b="0" i="0" u="none" strike="noStrike">
                        <a:solidFill>
                          <a:srgbClr val="000000"/>
                        </a:solidFill>
                        <a:effectLst/>
                        <a:latin typeface="Calibri" panose="020F0502020204030204" pitchFamily="34" charset="0"/>
                      </a:endParaRPr>
                    </a:p>
                  </a:txBody>
                  <a:tcPr marL="9096" marR="9096" marT="9096" marB="0" anchor="b"/>
                </a:tc>
                <a:extLst>
                  <a:ext uri="{0D108BD9-81ED-4DB2-BD59-A6C34878D82A}">
                    <a16:rowId xmlns:a16="http://schemas.microsoft.com/office/drawing/2014/main" val="1753033579"/>
                  </a:ext>
                </a:extLst>
              </a:tr>
              <a:tr h="183272">
                <a:tc>
                  <a:txBody>
                    <a:bodyPr/>
                    <a:lstStyle/>
                    <a:p>
                      <a:pPr algn="l" fontAlgn="b"/>
                      <a:r>
                        <a:rPr lang="en-US" sz="1300" u="none" strike="noStrike">
                          <a:effectLst/>
                        </a:rPr>
                        <a:t>3-year</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l" fontAlgn="b"/>
                      <a:r>
                        <a:rPr lang="en-US" sz="1300" u="none" strike="noStrike">
                          <a:effectLst/>
                        </a:rPr>
                        <a:t>LMT</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0.736</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0.718</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0.703</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0.435</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0.722</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0.714</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0.09</a:t>
                      </a:r>
                      <a:endParaRPr lang="en-US" sz="1300" b="0" i="0" u="none" strike="noStrike">
                        <a:solidFill>
                          <a:srgbClr val="000000"/>
                        </a:solidFill>
                        <a:effectLst/>
                        <a:latin typeface="Calibri" panose="020F0502020204030204" pitchFamily="34" charset="0"/>
                      </a:endParaRPr>
                    </a:p>
                  </a:txBody>
                  <a:tcPr marL="9096" marR="9096" marT="9096" marB="0" anchor="b"/>
                </a:tc>
                <a:extLst>
                  <a:ext uri="{0D108BD9-81ED-4DB2-BD59-A6C34878D82A}">
                    <a16:rowId xmlns:a16="http://schemas.microsoft.com/office/drawing/2014/main" val="1672864548"/>
                  </a:ext>
                </a:extLst>
              </a:tr>
              <a:tr h="183272">
                <a:tc>
                  <a:txBody>
                    <a:bodyPr/>
                    <a:lstStyle/>
                    <a:p>
                      <a:pPr algn="l" fontAlgn="b"/>
                      <a:r>
                        <a:rPr lang="en-US" sz="1300" u="none" strike="noStrike">
                          <a:effectLst/>
                        </a:rPr>
                        <a:t>3-year</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l" fontAlgn="b"/>
                      <a:r>
                        <a:rPr lang="en-US" sz="1300" u="none" strike="noStrike">
                          <a:effectLst/>
                        </a:rPr>
                        <a:t>RandomForest</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0.733</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0.729</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0.723</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0.449</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0.746</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0.74</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0.07</a:t>
                      </a:r>
                      <a:endParaRPr lang="en-US" sz="1300" b="0" i="0" u="none" strike="noStrike">
                        <a:solidFill>
                          <a:srgbClr val="000000"/>
                        </a:solidFill>
                        <a:effectLst/>
                        <a:latin typeface="Calibri" panose="020F0502020204030204" pitchFamily="34" charset="0"/>
                      </a:endParaRPr>
                    </a:p>
                  </a:txBody>
                  <a:tcPr marL="9096" marR="9096" marT="9096" marB="0" anchor="b"/>
                </a:tc>
                <a:extLst>
                  <a:ext uri="{0D108BD9-81ED-4DB2-BD59-A6C34878D82A}">
                    <a16:rowId xmlns:a16="http://schemas.microsoft.com/office/drawing/2014/main" val="1730961058"/>
                  </a:ext>
                </a:extLst>
              </a:tr>
              <a:tr h="192918">
                <a:tc>
                  <a:txBody>
                    <a:bodyPr/>
                    <a:lstStyle/>
                    <a:p>
                      <a:pPr algn="l" fontAlgn="b"/>
                      <a:r>
                        <a:rPr lang="en-US" sz="1300" u="none" strike="noStrike">
                          <a:effectLst/>
                        </a:rPr>
                        <a:t>3-year</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l" fontAlgn="b"/>
                      <a:r>
                        <a:rPr lang="en-US" sz="1300" u="none" strike="noStrike">
                          <a:effectLst/>
                        </a:rPr>
                        <a:t>LogitBoost</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0.7</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0.701</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0.697</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0.389</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0.752</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0.737</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0.09</a:t>
                      </a:r>
                      <a:endParaRPr lang="en-US" sz="1300" b="0" i="0" u="none" strike="noStrike">
                        <a:solidFill>
                          <a:srgbClr val="000000"/>
                        </a:solidFill>
                        <a:effectLst/>
                        <a:latin typeface="Calibri" panose="020F0502020204030204" pitchFamily="34" charset="0"/>
                      </a:endParaRPr>
                    </a:p>
                  </a:txBody>
                  <a:tcPr marL="9096" marR="9096" marT="9096" marB="0" anchor="b"/>
                </a:tc>
                <a:extLst>
                  <a:ext uri="{0D108BD9-81ED-4DB2-BD59-A6C34878D82A}">
                    <a16:rowId xmlns:a16="http://schemas.microsoft.com/office/drawing/2014/main" val="2374528657"/>
                  </a:ext>
                </a:extLst>
              </a:tr>
              <a:tr h="192918">
                <a:tc>
                  <a:txBody>
                    <a:bodyPr/>
                    <a:lstStyle/>
                    <a:p>
                      <a:pPr algn="l" fontAlgn="b"/>
                      <a:r>
                        <a:rPr lang="en-US" sz="1300" u="none" strike="noStrike" dirty="0">
                          <a:effectLst/>
                        </a:rPr>
                        <a:t>3-year</a:t>
                      </a:r>
                      <a:endParaRPr lang="en-US" sz="1300" b="0" i="0" u="none" strike="noStrike" dirty="0">
                        <a:solidFill>
                          <a:srgbClr val="000000"/>
                        </a:solidFill>
                        <a:effectLst/>
                        <a:latin typeface="Calibri" panose="020F0502020204030204" pitchFamily="34" charset="0"/>
                      </a:endParaRPr>
                    </a:p>
                  </a:txBody>
                  <a:tcPr marL="9096" marR="9096" marT="9096" marB="0" anchor="b"/>
                </a:tc>
                <a:tc>
                  <a:txBody>
                    <a:bodyPr/>
                    <a:lstStyle/>
                    <a:p>
                      <a:pPr algn="l" fontAlgn="b"/>
                      <a:r>
                        <a:rPr lang="en-US" sz="1300" u="none" strike="noStrike">
                          <a:effectLst/>
                        </a:rPr>
                        <a:t>DeepLearning</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0.923</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0.883</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0.87</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l" fontAlgn="b"/>
                      <a:r>
                        <a:rPr lang="en-US" sz="1300" u="none" strike="noStrike">
                          <a:effectLst/>
                        </a:rPr>
                        <a:t> </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0.877</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0.858</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0.13</a:t>
                      </a:r>
                      <a:endParaRPr lang="en-US" sz="1300" b="0" i="0" u="none" strike="noStrike">
                        <a:solidFill>
                          <a:srgbClr val="000000"/>
                        </a:solidFill>
                        <a:effectLst/>
                        <a:latin typeface="Calibri" panose="020F0502020204030204" pitchFamily="34" charset="0"/>
                      </a:endParaRPr>
                    </a:p>
                  </a:txBody>
                  <a:tcPr marL="9096" marR="9096" marT="9096" marB="0" anchor="b"/>
                </a:tc>
                <a:extLst>
                  <a:ext uri="{0D108BD9-81ED-4DB2-BD59-A6C34878D82A}">
                    <a16:rowId xmlns:a16="http://schemas.microsoft.com/office/drawing/2014/main" val="2607231489"/>
                  </a:ext>
                </a:extLst>
              </a:tr>
              <a:tr h="192918">
                <a:tc>
                  <a:txBody>
                    <a:bodyPr/>
                    <a:lstStyle/>
                    <a:p>
                      <a:pPr algn="l" fontAlgn="b"/>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l" fontAlgn="b"/>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l" fontAlgn="b"/>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endParaRPr lang="en-US" sz="1300" b="0" i="0" u="none" strike="noStrike" dirty="0">
                        <a:solidFill>
                          <a:srgbClr val="000000"/>
                        </a:solidFill>
                        <a:effectLst/>
                        <a:latin typeface="Calibri" panose="020F0502020204030204" pitchFamily="34" charset="0"/>
                      </a:endParaRPr>
                    </a:p>
                  </a:txBody>
                  <a:tcPr marL="9096" marR="9096" marT="9096" marB="0" anchor="b"/>
                </a:tc>
                <a:extLst>
                  <a:ext uri="{0D108BD9-81ED-4DB2-BD59-A6C34878D82A}">
                    <a16:rowId xmlns:a16="http://schemas.microsoft.com/office/drawing/2014/main" val="735774894"/>
                  </a:ext>
                </a:extLst>
              </a:tr>
              <a:tr h="183272">
                <a:tc>
                  <a:txBody>
                    <a:bodyPr/>
                    <a:lstStyle/>
                    <a:p>
                      <a:pPr algn="l" fontAlgn="b"/>
                      <a:r>
                        <a:rPr lang="en-US" sz="1300" u="none" strike="noStrike" dirty="0">
                          <a:effectLst/>
                        </a:rPr>
                        <a:t>Window</a:t>
                      </a:r>
                      <a:endParaRPr lang="en-US" sz="1300" b="0" i="0" u="none" strike="noStrike" dirty="0">
                        <a:solidFill>
                          <a:srgbClr val="FFFFFF"/>
                        </a:solidFill>
                        <a:effectLst/>
                        <a:latin typeface="Calibri" panose="020F0502020204030204" pitchFamily="34" charset="0"/>
                      </a:endParaRPr>
                    </a:p>
                  </a:txBody>
                  <a:tcPr marL="9096" marR="9096" marT="9096" marB="0" anchor="b">
                    <a:solidFill>
                      <a:srgbClr val="CBB88E"/>
                    </a:solidFill>
                  </a:tcPr>
                </a:tc>
                <a:tc>
                  <a:txBody>
                    <a:bodyPr/>
                    <a:lstStyle/>
                    <a:p>
                      <a:pPr algn="l" fontAlgn="b"/>
                      <a:r>
                        <a:rPr lang="en-US" sz="1300" u="none" strike="noStrike" dirty="0">
                          <a:effectLst/>
                        </a:rPr>
                        <a:t>Algorithm</a:t>
                      </a:r>
                      <a:endParaRPr lang="en-US" sz="1300" b="0" i="0" u="none" strike="noStrike" dirty="0">
                        <a:solidFill>
                          <a:srgbClr val="FFFFFF"/>
                        </a:solidFill>
                        <a:effectLst/>
                        <a:latin typeface="Calibri" panose="020F0502020204030204" pitchFamily="34" charset="0"/>
                      </a:endParaRPr>
                    </a:p>
                  </a:txBody>
                  <a:tcPr marL="9096" marR="9096" marT="9096" marB="0" anchor="b">
                    <a:solidFill>
                      <a:srgbClr val="CBB88E"/>
                    </a:solidFill>
                  </a:tcPr>
                </a:tc>
                <a:tc>
                  <a:txBody>
                    <a:bodyPr/>
                    <a:lstStyle/>
                    <a:p>
                      <a:pPr algn="l" fontAlgn="b"/>
                      <a:r>
                        <a:rPr lang="en-US" sz="1300" u="none" strike="noStrike">
                          <a:effectLst/>
                        </a:rPr>
                        <a:t>Precision</a:t>
                      </a:r>
                      <a:endParaRPr lang="en-US" sz="1300" b="0" i="0" u="none" strike="noStrike">
                        <a:solidFill>
                          <a:srgbClr val="FFFFFF"/>
                        </a:solidFill>
                        <a:effectLst/>
                        <a:latin typeface="Calibri" panose="020F0502020204030204" pitchFamily="34" charset="0"/>
                      </a:endParaRPr>
                    </a:p>
                  </a:txBody>
                  <a:tcPr marL="9096" marR="9096" marT="9096" marB="0" anchor="b">
                    <a:solidFill>
                      <a:srgbClr val="CBB88E"/>
                    </a:solidFill>
                  </a:tcPr>
                </a:tc>
                <a:tc>
                  <a:txBody>
                    <a:bodyPr/>
                    <a:lstStyle/>
                    <a:p>
                      <a:pPr algn="l" fontAlgn="b"/>
                      <a:r>
                        <a:rPr lang="en-US" sz="1300" u="none" strike="noStrike">
                          <a:effectLst/>
                        </a:rPr>
                        <a:t>Recall</a:t>
                      </a:r>
                      <a:endParaRPr lang="en-US" sz="1300" b="0" i="0" u="none" strike="noStrike">
                        <a:solidFill>
                          <a:srgbClr val="FFFFFF"/>
                        </a:solidFill>
                        <a:effectLst/>
                        <a:latin typeface="Calibri" panose="020F0502020204030204" pitchFamily="34" charset="0"/>
                      </a:endParaRPr>
                    </a:p>
                  </a:txBody>
                  <a:tcPr marL="9096" marR="9096" marT="9096" marB="0" anchor="b">
                    <a:solidFill>
                      <a:srgbClr val="CBB88E"/>
                    </a:solidFill>
                  </a:tcPr>
                </a:tc>
                <a:tc>
                  <a:txBody>
                    <a:bodyPr/>
                    <a:lstStyle/>
                    <a:p>
                      <a:pPr algn="l" fontAlgn="b"/>
                      <a:r>
                        <a:rPr lang="en-US" sz="1300" u="none" strike="noStrike" dirty="0">
                          <a:effectLst/>
                        </a:rPr>
                        <a:t>F-Measure</a:t>
                      </a:r>
                      <a:endParaRPr lang="en-US" sz="1300" b="0" i="0" u="none" strike="noStrike" dirty="0">
                        <a:solidFill>
                          <a:srgbClr val="FFFFFF"/>
                        </a:solidFill>
                        <a:effectLst/>
                        <a:latin typeface="Calibri" panose="020F0502020204030204" pitchFamily="34" charset="0"/>
                      </a:endParaRPr>
                    </a:p>
                  </a:txBody>
                  <a:tcPr marL="9096" marR="9096" marT="9096" marB="0" anchor="b">
                    <a:solidFill>
                      <a:srgbClr val="CBB88E"/>
                    </a:solidFill>
                  </a:tcPr>
                </a:tc>
                <a:tc>
                  <a:txBody>
                    <a:bodyPr/>
                    <a:lstStyle/>
                    <a:p>
                      <a:pPr algn="l" fontAlgn="b"/>
                      <a:r>
                        <a:rPr lang="en-US" sz="1300" u="none" strike="noStrike">
                          <a:effectLst/>
                        </a:rPr>
                        <a:t>MCC</a:t>
                      </a:r>
                      <a:endParaRPr lang="en-US" sz="1300" b="0" i="0" u="none" strike="noStrike">
                        <a:solidFill>
                          <a:srgbClr val="FFFFFF"/>
                        </a:solidFill>
                        <a:effectLst/>
                        <a:latin typeface="Calibri" panose="020F0502020204030204" pitchFamily="34" charset="0"/>
                      </a:endParaRPr>
                    </a:p>
                  </a:txBody>
                  <a:tcPr marL="9096" marR="9096" marT="9096" marB="0" anchor="b">
                    <a:solidFill>
                      <a:srgbClr val="CBB88E"/>
                    </a:solidFill>
                  </a:tcPr>
                </a:tc>
                <a:tc>
                  <a:txBody>
                    <a:bodyPr/>
                    <a:lstStyle/>
                    <a:p>
                      <a:pPr algn="l" fontAlgn="b"/>
                      <a:r>
                        <a:rPr lang="en-US" sz="1300" u="none" strike="noStrike">
                          <a:effectLst/>
                        </a:rPr>
                        <a:t>ROC</a:t>
                      </a:r>
                      <a:endParaRPr lang="en-US" sz="1300" b="0" i="0" u="none" strike="noStrike">
                        <a:solidFill>
                          <a:srgbClr val="FFFFFF"/>
                        </a:solidFill>
                        <a:effectLst/>
                        <a:latin typeface="Calibri" panose="020F0502020204030204" pitchFamily="34" charset="0"/>
                      </a:endParaRPr>
                    </a:p>
                  </a:txBody>
                  <a:tcPr marL="9096" marR="9096" marT="9096" marB="0" anchor="b">
                    <a:solidFill>
                      <a:srgbClr val="CBB88E"/>
                    </a:solidFill>
                  </a:tcPr>
                </a:tc>
                <a:tc>
                  <a:txBody>
                    <a:bodyPr/>
                    <a:lstStyle/>
                    <a:p>
                      <a:pPr algn="l" fontAlgn="b"/>
                      <a:r>
                        <a:rPr lang="en-US" sz="1300" u="none" strike="noStrike">
                          <a:effectLst/>
                        </a:rPr>
                        <a:t>PRC</a:t>
                      </a:r>
                      <a:endParaRPr lang="en-US" sz="1300" b="0" i="0" u="none" strike="noStrike">
                        <a:solidFill>
                          <a:srgbClr val="FFFFFF"/>
                        </a:solidFill>
                        <a:effectLst/>
                        <a:latin typeface="Calibri" panose="020F0502020204030204" pitchFamily="34" charset="0"/>
                      </a:endParaRPr>
                    </a:p>
                  </a:txBody>
                  <a:tcPr marL="9096" marR="9096" marT="9096" marB="0" anchor="b">
                    <a:solidFill>
                      <a:srgbClr val="CBB88E"/>
                    </a:solidFill>
                  </a:tcPr>
                </a:tc>
                <a:tc>
                  <a:txBody>
                    <a:bodyPr/>
                    <a:lstStyle/>
                    <a:p>
                      <a:pPr algn="l" fontAlgn="b"/>
                      <a:r>
                        <a:rPr lang="en-US" sz="1300" u="none" strike="noStrike" dirty="0">
                          <a:effectLst/>
                        </a:rPr>
                        <a:t>STDEV (ROC)</a:t>
                      </a:r>
                      <a:endParaRPr lang="en-US" sz="1300" b="0" i="0" u="none" strike="noStrike" dirty="0">
                        <a:solidFill>
                          <a:srgbClr val="FFFFFF"/>
                        </a:solidFill>
                        <a:effectLst/>
                        <a:latin typeface="Calibri" panose="020F0502020204030204" pitchFamily="34" charset="0"/>
                      </a:endParaRPr>
                    </a:p>
                  </a:txBody>
                  <a:tcPr marL="9096" marR="9096" marT="9096" marB="0" anchor="b">
                    <a:solidFill>
                      <a:srgbClr val="CBB88E"/>
                    </a:solidFill>
                  </a:tcPr>
                </a:tc>
                <a:extLst>
                  <a:ext uri="{0D108BD9-81ED-4DB2-BD59-A6C34878D82A}">
                    <a16:rowId xmlns:a16="http://schemas.microsoft.com/office/drawing/2014/main" val="2261163508"/>
                  </a:ext>
                </a:extLst>
              </a:tr>
              <a:tr h="183272">
                <a:tc>
                  <a:txBody>
                    <a:bodyPr/>
                    <a:lstStyle/>
                    <a:p>
                      <a:pPr algn="l" fontAlgn="b"/>
                      <a:r>
                        <a:rPr lang="en-US" sz="1300" u="none" strike="noStrike" dirty="0">
                          <a:effectLst/>
                        </a:rPr>
                        <a:t>5-year</a:t>
                      </a:r>
                      <a:endParaRPr lang="en-US" sz="1300" b="0" i="0" u="none" strike="noStrike" dirty="0">
                        <a:solidFill>
                          <a:srgbClr val="000000"/>
                        </a:solidFill>
                        <a:effectLst/>
                        <a:latin typeface="Calibri" panose="020F0502020204030204" pitchFamily="34" charset="0"/>
                      </a:endParaRPr>
                    </a:p>
                  </a:txBody>
                  <a:tcPr marL="9096" marR="9096" marT="9096" marB="0" anchor="b"/>
                </a:tc>
                <a:tc>
                  <a:txBody>
                    <a:bodyPr/>
                    <a:lstStyle/>
                    <a:p>
                      <a:pPr algn="l" fontAlgn="b"/>
                      <a:r>
                        <a:rPr lang="en-US" sz="1300" u="none" strike="noStrike">
                          <a:effectLst/>
                        </a:rPr>
                        <a:t>Logistic</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0.725</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0.718</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0.72</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dirty="0">
                          <a:effectLst/>
                        </a:rPr>
                        <a:t>0.418</a:t>
                      </a:r>
                      <a:endParaRPr lang="en-US" sz="1300" b="0" i="0" u="none" strike="noStrike" dirty="0">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0.73</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0.731</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dirty="0">
                          <a:effectLst/>
                        </a:rPr>
                        <a:t>0.19</a:t>
                      </a:r>
                      <a:endParaRPr lang="en-US" sz="1300" b="0" i="0" u="none" strike="noStrike" dirty="0">
                        <a:solidFill>
                          <a:srgbClr val="000000"/>
                        </a:solidFill>
                        <a:effectLst/>
                        <a:latin typeface="Calibri" panose="020F0502020204030204" pitchFamily="34" charset="0"/>
                      </a:endParaRPr>
                    </a:p>
                  </a:txBody>
                  <a:tcPr marL="9096" marR="9096" marT="9096" marB="0" anchor="b"/>
                </a:tc>
                <a:extLst>
                  <a:ext uri="{0D108BD9-81ED-4DB2-BD59-A6C34878D82A}">
                    <a16:rowId xmlns:a16="http://schemas.microsoft.com/office/drawing/2014/main" val="2102797903"/>
                  </a:ext>
                </a:extLst>
              </a:tr>
              <a:tr h="183272">
                <a:tc>
                  <a:txBody>
                    <a:bodyPr/>
                    <a:lstStyle/>
                    <a:p>
                      <a:pPr algn="l" fontAlgn="b"/>
                      <a:r>
                        <a:rPr lang="en-US" sz="1300" u="none" strike="noStrike">
                          <a:effectLst/>
                        </a:rPr>
                        <a:t>5-year</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l" fontAlgn="b"/>
                      <a:r>
                        <a:rPr lang="en-US" sz="1300" u="none" strike="noStrike">
                          <a:effectLst/>
                        </a:rPr>
                        <a:t>Naïve Bay</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0.75</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0.735</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0.738</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0.467</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0.782</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dirty="0">
                          <a:effectLst/>
                        </a:rPr>
                        <a:t>0.777</a:t>
                      </a:r>
                      <a:endParaRPr lang="en-US" sz="1300" b="0" i="0" u="none" strike="noStrike" dirty="0">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dirty="0">
                          <a:effectLst/>
                        </a:rPr>
                        <a:t>0.1</a:t>
                      </a:r>
                      <a:endParaRPr lang="en-US" sz="1300" b="0" i="0" u="none" strike="noStrike" dirty="0">
                        <a:solidFill>
                          <a:srgbClr val="000000"/>
                        </a:solidFill>
                        <a:effectLst/>
                        <a:latin typeface="Calibri" panose="020F0502020204030204" pitchFamily="34" charset="0"/>
                      </a:endParaRPr>
                    </a:p>
                  </a:txBody>
                  <a:tcPr marL="9096" marR="9096" marT="9096" marB="0" anchor="b"/>
                </a:tc>
                <a:extLst>
                  <a:ext uri="{0D108BD9-81ED-4DB2-BD59-A6C34878D82A}">
                    <a16:rowId xmlns:a16="http://schemas.microsoft.com/office/drawing/2014/main" val="3125274520"/>
                  </a:ext>
                </a:extLst>
              </a:tr>
              <a:tr h="183272">
                <a:tc>
                  <a:txBody>
                    <a:bodyPr/>
                    <a:lstStyle/>
                    <a:p>
                      <a:pPr algn="l" fontAlgn="b"/>
                      <a:r>
                        <a:rPr lang="en-US" sz="1300" u="none" strike="noStrike">
                          <a:effectLst/>
                        </a:rPr>
                        <a:t>5-year</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l" fontAlgn="b"/>
                      <a:r>
                        <a:rPr lang="en-US" sz="1300" u="none" strike="noStrike">
                          <a:effectLst/>
                        </a:rPr>
                        <a:t>MLP</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0.669</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0.669</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0.669</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0.301</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0.683</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0.686</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dirty="0">
                          <a:effectLst/>
                        </a:rPr>
                        <a:t>0.12</a:t>
                      </a:r>
                      <a:endParaRPr lang="en-US" sz="1300" b="0" i="0" u="none" strike="noStrike" dirty="0">
                        <a:solidFill>
                          <a:srgbClr val="000000"/>
                        </a:solidFill>
                        <a:effectLst/>
                        <a:latin typeface="Calibri" panose="020F0502020204030204" pitchFamily="34" charset="0"/>
                      </a:endParaRPr>
                    </a:p>
                  </a:txBody>
                  <a:tcPr marL="9096" marR="9096" marT="9096" marB="0" anchor="b"/>
                </a:tc>
                <a:extLst>
                  <a:ext uri="{0D108BD9-81ED-4DB2-BD59-A6C34878D82A}">
                    <a16:rowId xmlns:a16="http://schemas.microsoft.com/office/drawing/2014/main" val="3413761831"/>
                  </a:ext>
                </a:extLst>
              </a:tr>
              <a:tr h="183272">
                <a:tc>
                  <a:txBody>
                    <a:bodyPr/>
                    <a:lstStyle/>
                    <a:p>
                      <a:pPr algn="l" fontAlgn="b"/>
                      <a:r>
                        <a:rPr lang="en-US" sz="1300" u="none" strike="noStrike">
                          <a:effectLst/>
                        </a:rPr>
                        <a:t>5-year</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l" fontAlgn="b"/>
                      <a:r>
                        <a:rPr lang="en-US" sz="1300" u="none" strike="noStrike" dirty="0">
                          <a:effectLst/>
                        </a:rPr>
                        <a:t>SGD</a:t>
                      </a:r>
                      <a:endParaRPr lang="en-US" sz="1300" b="0" i="0" u="none" strike="noStrike" dirty="0">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0.702</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0.707</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0.703</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0.37</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0.679</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0.643</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0.09</a:t>
                      </a:r>
                      <a:endParaRPr lang="en-US" sz="1300" b="0" i="0" u="none" strike="noStrike">
                        <a:solidFill>
                          <a:srgbClr val="000000"/>
                        </a:solidFill>
                        <a:effectLst/>
                        <a:latin typeface="Calibri" panose="020F0502020204030204" pitchFamily="34" charset="0"/>
                      </a:endParaRPr>
                    </a:p>
                  </a:txBody>
                  <a:tcPr marL="9096" marR="9096" marT="9096" marB="0" anchor="b"/>
                </a:tc>
                <a:extLst>
                  <a:ext uri="{0D108BD9-81ED-4DB2-BD59-A6C34878D82A}">
                    <a16:rowId xmlns:a16="http://schemas.microsoft.com/office/drawing/2014/main" val="1147680862"/>
                  </a:ext>
                </a:extLst>
              </a:tr>
              <a:tr h="183272">
                <a:tc>
                  <a:txBody>
                    <a:bodyPr/>
                    <a:lstStyle/>
                    <a:p>
                      <a:pPr algn="l" fontAlgn="b"/>
                      <a:r>
                        <a:rPr lang="en-US" sz="1300" u="none" strike="noStrike">
                          <a:effectLst/>
                        </a:rPr>
                        <a:t>5-year</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l" fontAlgn="b"/>
                      <a:r>
                        <a:rPr lang="en-US" sz="1300" u="none" strike="noStrike">
                          <a:effectLst/>
                        </a:rPr>
                        <a:t>SimpleLogistic</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0.774</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0.768</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0.755</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0.501</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0.81</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0.804</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0.09</a:t>
                      </a:r>
                      <a:endParaRPr lang="en-US" sz="1300" b="0" i="0" u="none" strike="noStrike">
                        <a:solidFill>
                          <a:srgbClr val="000000"/>
                        </a:solidFill>
                        <a:effectLst/>
                        <a:latin typeface="Calibri" panose="020F0502020204030204" pitchFamily="34" charset="0"/>
                      </a:endParaRPr>
                    </a:p>
                  </a:txBody>
                  <a:tcPr marL="9096" marR="9096" marT="9096" marB="0" anchor="b"/>
                </a:tc>
                <a:extLst>
                  <a:ext uri="{0D108BD9-81ED-4DB2-BD59-A6C34878D82A}">
                    <a16:rowId xmlns:a16="http://schemas.microsoft.com/office/drawing/2014/main" val="1920400828"/>
                  </a:ext>
                </a:extLst>
              </a:tr>
              <a:tr h="183272">
                <a:tc>
                  <a:txBody>
                    <a:bodyPr/>
                    <a:lstStyle/>
                    <a:p>
                      <a:pPr algn="l" fontAlgn="b"/>
                      <a:r>
                        <a:rPr lang="en-US" sz="1300" u="none" strike="noStrike">
                          <a:effectLst/>
                        </a:rPr>
                        <a:t>5-year</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l" fontAlgn="b"/>
                      <a:r>
                        <a:rPr lang="en-US" sz="1300" u="none" strike="noStrike">
                          <a:effectLst/>
                        </a:rPr>
                        <a:t>SMO.NormalizedPolyKernel</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0.756</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0.74</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0.717</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0.441</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0.683</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0.659</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0.06</a:t>
                      </a:r>
                      <a:endParaRPr lang="en-US" sz="1300" b="0" i="0" u="none" strike="noStrike">
                        <a:solidFill>
                          <a:srgbClr val="000000"/>
                        </a:solidFill>
                        <a:effectLst/>
                        <a:latin typeface="Calibri" panose="020F0502020204030204" pitchFamily="34" charset="0"/>
                      </a:endParaRPr>
                    </a:p>
                  </a:txBody>
                  <a:tcPr marL="9096" marR="9096" marT="9096" marB="0" anchor="b"/>
                </a:tc>
                <a:extLst>
                  <a:ext uri="{0D108BD9-81ED-4DB2-BD59-A6C34878D82A}">
                    <a16:rowId xmlns:a16="http://schemas.microsoft.com/office/drawing/2014/main" val="4145791755"/>
                  </a:ext>
                </a:extLst>
              </a:tr>
              <a:tr h="183272">
                <a:tc>
                  <a:txBody>
                    <a:bodyPr/>
                    <a:lstStyle/>
                    <a:p>
                      <a:pPr algn="l" fontAlgn="b"/>
                      <a:r>
                        <a:rPr lang="en-US" sz="1300" u="none" strike="noStrike">
                          <a:effectLst/>
                        </a:rPr>
                        <a:t>5-year</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l" fontAlgn="b"/>
                      <a:r>
                        <a:rPr lang="en-US" sz="1300" u="none" strike="noStrike">
                          <a:effectLst/>
                        </a:rPr>
                        <a:t>SMO.PolyKernel</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0.746</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0.74</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0.723</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0.436</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0.691</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0.661</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0.09</a:t>
                      </a:r>
                      <a:endParaRPr lang="en-US" sz="1300" b="0" i="0" u="none" strike="noStrike">
                        <a:solidFill>
                          <a:srgbClr val="000000"/>
                        </a:solidFill>
                        <a:effectLst/>
                        <a:latin typeface="Calibri" panose="020F0502020204030204" pitchFamily="34" charset="0"/>
                      </a:endParaRPr>
                    </a:p>
                  </a:txBody>
                  <a:tcPr marL="9096" marR="9096" marT="9096" marB="0" anchor="b"/>
                </a:tc>
                <a:extLst>
                  <a:ext uri="{0D108BD9-81ED-4DB2-BD59-A6C34878D82A}">
                    <a16:rowId xmlns:a16="http://schemas.microsoft.com/office/drawing/2014/main" val="817031425"/>
                  </a:ext>
                </a:extLst>
              </a:tr>
              <a:tr h="183272">
                <a:tc>
                  <a:txBody>
                    <a:bodyPr/>
                    <a:lstStyle/>
                    <a:p>
                      <a:pPr algn="l" fontAlgn="b"/>
                      <a:r>
                        <a:rPr lang="en-US" sz="1300" u="none" strike="noStrike">
                          <a:effectLst/>
                        </a:rPr>
                        <a:t>5-year</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l" fontAlgn="b"/>
                      <a:r>
                        <a:rPr lang="en-US" sz="1300" u="none" strike="noStrike">
                          <a:effectLst/>
                        </a:rPr>
                        <a:t>SMO.Puk</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0.774</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0.641</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0.526</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0.212</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0.536</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0.553</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0.09</a:t>
                      </a:r>
                      <a:endParaRPr lang="en-US" sz="1300" b="0" i="0" u="none" strike="noStrike">
                        <a:solidFill>
                          <a:srgbClr val="000000"/>
                        </a:solidFill>
                        <a:effectLst/>
                        <a:latin typeface="Calibri" panose="020F0502020204030204" pitchFamily="34" charset="0"/>
                      </a:endParaRPr>
                    </a:p>
                  </a:txBody>
                  <a:tcPr marL="9096" marR="9096" marT="9096" marB="0" anchor="b"/>
                </a:tc>
                <a:extLst>
                  <a:ext uri="{0D108BD9-81ED-4DB2-BD59-A6C34878D82A}">
                    <a16:rowId xmlns:a16="http://schemas.microsoft.com/office/drawing/2014/main" val="324858904"/>
                  </a:ext>
                </a:extLst>
              </a:tr>
              <a:tr h="183272">
                <a:tc>
                  <a:txBody>
                    <a:bodyPr/>
                    <a:lstStyle/>
                    <a:p>
                      <a:pPr algn="l" fontAlgn="b"/>
                      <a:r>
                        <a:rPr lang="en-US" sz="1300" u="none" strike="noStrike">
                          <a:effectLst/>
                        </a:rPr>
                        <a:t>5-year</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l" fontAlgn="b"/>
                      <a:r>
                        <a:rPr lang="en-US" sz="1300" u="none" strike="noStrike">
                          <a:effectLst/>
                        </a:rPr>
                        <a:t>SMO.RBF</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0.767</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0.624</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0.491</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0.133</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0.514</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0.537</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0.08</a:t>
                      </a:r>
                      <a:endParaRPr lang="en-US" sz="1300" b="0" i="0" u="none" strike="noStrike">
                        <a:solidFill>
                          <a:srgbClr val="000000"/>
                        </a:solidFill>
                        <a:effectLst/>
                        <a:latin typeface="Calibri" panose="020F0502020204030204" pitchFamily="34" charset="0"/>
                      </a:endParaRPr>
                    </a:p>
                  </a:txBody>
                  <a:tcPr marL="9096" marR="9096" marT="9096" marB="0" anchor="b"/>
                </a:tc>
                <a:extLst>
                  <a:ext uri="{0D108BD9-81ED-4DB2-BD59-A6C34878D82A}">
                    <a16:rowId xmlns:a16="http://schemas.microsoft.com/office/drawing/2014/main" val="1484302932"/>
                  </a:ext>
                </a:extLst>
              </a:tr>
              <a:tr h="183272">
                <a:tc>
                  <a:txBody>
                    <a:bodyPr/>
                    <a:lstStyle/>
                    <a:p>
                      <a:pPr algn="l" fontAlgn="b"/>
                      <a:r>
                        <a:rPr lang="en-US" sz="1300" u="none" strike="noStrike">
                          <a:effectLst/>
                        </a:rPr>
                        <a:t>5-year</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l" fontAlgn="b"/>
                      <a:r>
                        <a:rPr lang="en-US" sz="1300" u="none" strike="noStrike">
                          <a:effectLst/>
                        </a:rPr>
                        <a:t>J48</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0.715</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0.718</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0.716</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0.399</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0.699</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0.682</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0.11</a:t>
                      </a:r>
                      <a:endParaRPr lang="en-US" sz="1300" b="0" i="0" u="none" strike="noStrike">
                        <a:solidFill>
                          <a:srgbClr val="000000"/>
                        </a:solidFill>
                        <a:effectLst/>
                        <a:latin typeface="Calibri" panose="020F0502020204030204" pitchFamily="34" charset="0"/>
                      </a:endParaRPr>
                    </a:p>
                  </a:txBody>
                  <a:tcPr marL="9096" marR="9096" marT="9096" marB="0" anchor="b"/>
                </a:tc>
                <a:extLst>
                  <a:ext uri="{0D108BD9-81ED-4DB2-BD59-A6C34878D82A}">
                    <a16:rowId xmlns:a16="http://schemas.microsoft.com/office/drawing/2014/main" val="973648382"/>
                  </a:ext>
                </a:extLst>
              </a:tr>
              <a:tr h="183272">
                <a:tc>
                  <a:txBody>
                    <a:bodyPr/>
                    <a:lstStyle/>
                    <a:p>
                      <a:pPr algn="l" fontAlgn="b"/>
                      <a:r>
                        <a:rPr lang="en-US" sz="1300" u="none" strike="noStrike">
                          <a:effectLst/>
                        </a:rPr>
                        <a:t>5-year</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l" fontAlgn="b"/>
                      <a:r>
                        <a:rPr lang="en-US" sz="1300" u="none" strike="noStrike">
                          <a:effectLst/>
                        </a:rPr>
                        <a:t>LMT</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0.774</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0.768</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0.755</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0.501</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0.81</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0.804</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0.09</a:t>
                      </a:r>
                      <a:endParaRPr lang="en-US" sz="1300" b="0" i="0" u="none" strike="noStrike">
                        <a:solidFill>
                          <a:srgbClr val="000000"/>
                        </a:solidFill>
                        <a:effectLst/>
                        <a:latin typeface="Calibri" panose="020F0502020204030204" pitchFamily="34" charset="0"/>
                      </a:endParaRPr>
                    </a:p>
                  </a:txBody>
                  <a:tcPr marL="9096" marR="9096" marT="9096" marB="0" anchor="b"/>
                </a:tc>
                <a:extLst>
                  <a:ext uri="{0D108BD9-81ED-4DB2-BD59-A6C34878D82A}">
                    <a16:rowId xmlns:a16="http://schemas.microsoft.com/office/drawing/2014/main" val="2448423184"/>
                  </a:ext>
                </a:extLst>
              </a:tr>
              <a:tr h="183272">
                <a:tc>
                  <a:txBody>
                    <a:bodyPr/>
                    <a:lstStyle/>
                    <a:p>
                      <a:pPr algn="l" fontAlgn="b"/>
                      <a:r>
                        <a:rPr lang="en-US" sz="1300" u="none" strike="noStrike">
                          <a:effectLst/>
                        </a:rPr>
                        <a:t>5-year</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l" fontAlgn="b"/>
                      <a:r>
                        <a:rPr lang="en-US" sz="1300" u="none" strike="noStrike">
                          <a:effectLst/>
                        </a:rPr>
                        <a:t>RandomForest</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0.777</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0.773</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0.763</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0.512</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0.811</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0.823</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0.1</a:t>
                      </a:r>
                      <a:endParaRPr lang="en-US" sz="1300" b="0" i="0" u="none" strike="noStrike">
                        <a:solidFill>
                          <a:srgbClr val="000000"/>
                        </a:solidFill>
                        <a:effectLst/>
                        <a:latin typeface="Calibri" panose="020F0502020204030204" pitchFamily="34" charset="0"/>
                      </a:endParaRPr>
                    </a:p>
                  </a:txBody>
                  <a:tcPr marL="9096" marR="9096" marT="9096" marB="0" anchor="b"/>
                </a:tc>
                <a:extLst>
                  <a:ext uri="{0D108BD9-81ED-4DB2-BD59-A6C34878D82A}">
                    <a16:rowId xmlns:a16="http://schemas.microsoft.com/office/drawing/2014/main" val="3781287374"/>
                  </a:ext>
                </a:extLst>
              </a:tr>
              <a:tr h="192918">
                <a:tc>
                  <a:txBody>
                    <a:bodyPr/>
                    <a:lstStyle/>
                    <a:p>
                      <a:pPr algn="l" fontAlgn="b"/>
                      <a:r>
                        <a:rPr lang="en-US" sz="1300" u="none" strike="noStrike">
                          <a:effectLst/>
                        </a:rPr>
                        <a:t>5-year</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l" fontAlgn="b"/>
                      <a:r>
                        <a:rPr lang="en-US" sz="1300" u="none" strike="noStrike">
                          <a:effectLst/>
                        </a:rPr>
                        <a:t>LogitBoost</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0.737</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0.74</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0.732</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0.436</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0.753</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0.753</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0.11</a:t>
                      </a:r>
                      <a:endParaRPr lang="en-US" sz="1300" b="0" i="0" u="none" strike="noStrike">
                        <a:solidFill>
                          <a:srgbClr val="000000"/>
                        </a:solidFill>
                        <a:effectLst/>
                        <a:latin typeface="Calibri" panose="020F0502020204030204" pitchFamily="34" charset="0"/>
                      </a:endParaRPr>
                    </a:p>
                  </a:txBody>
                  <a:tcPr marL="9096" marR="9096" marT="9096" marB="0" anchor="b"/>
                </a:tc>
                <a:extLst>
                  <a:ext uri="{0D108BD9-81ED-4DB2-BD59-A6C34878D82A}">
                    <a16:rowId xmlns:a16="http://schemas.microsoft.com/office/drawing/2014/main" val="1834592171"/>
                  </a:ext>
                </a:extLst>
              </a:tr>
              <a:tr h="192918">
                <a:tc>
                  <a:txBody>
                    <a:bodyPr/>
                    <a:lstStyle/>
                    <a:p>
                      <a:pPr algn="l" fontAlgn="b"/>
                      <a:r>
                        <a:rPr lang="en-US" sz="1300" u="none" strike="noStrike">
                          <a:effectLst/>
                        </a:rPr>
                        <a:t>5-year</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l" fontAlgn="b"/>
                      <a:r>
                        <a:rPr lang="en-US" sz="1300" u="none" strike="noStrike">
                          <a:effectLst/>
                        </a:rPr>
                        <a:t>DeepLearning</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0.915</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0.902</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0.9</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l" fontAlgn="b"/>
                      <a:r>
                        <a:rPr lang="en-US" sz="1300" u="none" strike="noStrike">
                          <a:effectLst/>
                        </a:rPr>
                        <a:t> </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0.898</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a:effectLst/>
                        </a:rPr>
                        <a:t>0.866</a:t>
                      </a:r>
                      <a:endParaRPr lang="en-US" sz="1300" b="0" i="0" u="none" strike="noStrike">
                        <a:solidFill>
                          <a:srgbClr val="000000"/>
                        </a:solidFill>
                        <a:effectLst/>
                        <a:latin typeface="Calibri" panose="020F0502020204030204" pitchFamily="34" charset="0"/>
                      </a:endParaRPr>
                    </a:p>
                  </a:txBody>
                  <a:tcPr marL="9096" marR="9096" marT="9096" marB="0" anchor="b"/>
                </a:tc>
                <a:tc>
                  <a:txBody>
                    <a:bodyPr/>
                    <a:lstStyle/>
                    <a:p>
                      <a:pPr algn="r" fontAlgn="b"/>
                      <a:r>
                        <a:rPr lang="en-US" sz="1300" u="none" strike="noStrike" dirty="0">
                          <a:effectLst/>
                        </a:rPr>
                        <a:t>0.09</a:t>
                      </a:r>
                      <a:endParaRPr lang="en-US" sz="1300" b="0" i="0" u="none" strike="noStrike" dirty="0">
                        <a:solidFill>
                          <a:srgbClr val="000000"/>
                        </a:solidFill>
                        <a:effectLst/>
                        <a:latin typeface="Calibri" panose="020F0502020204030204" pitchFamily="34" charset="0"/>
                      </a:endParaRPr>
                    </a:p>
                  </a:txBody>
                  <a:tcPr marL="9096" marR="9096" marT="9096" marB="0" anchor="b"/>
                </a:tc>
                <a:extLst>
                  <a:ext uri="{0D108BD9-81ED-4DB2-BD59-A6C34878D82A}">
                    <a16:rowId xmlns:a16="http://schemas.microsoft.com/office/drawing/2014/main" val="3266496637"/>
                  </a:ext>
                </a:extLst>
              </a:tr>
            </a:tbl>
          </a:graphicData>
        </a:graphic>
      </p:graphicFrame>
    </p:spTree>
    <p:extLst>
      <p:ext uri="{BB962C8B-B14F-4D97-AF65-F5344CB8AC3E}">
        <p14:creationId xmlns:p14="http://schemas.microsoft.com/office/powerpoint/2010/main" val="287753456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4E29CE52044EE45B111CA31D98D93A1" ma:contentTypeVersion="10" ma:contentTypeDescription="Create a new document." ma:contentTypeScope="" ma:versionID="698ab47d8e7659576e0350cba8ffe0b1">
  <xsd:schema xmlns:xsd="http://www.w3.org/2001/XMLSchema" xmlns:xs="http://www.w3.org/2001/XMLSchema" xmlns:p="http://schemas.microsoft.com/office/2006/metadata/properties" xmlns:ns3="ac344409-0dc1-4abb-ae42-6d753d68f3a3" targetNamespace="http://schemas.microsoft.com/office/2006/metadata/properties" ma:root="true" ma:fieldsID="c023f49b7000850daf82c083b7d30586" ns3:_="">
    <xsd:import namespace="ac344409-0dc1-4abb-ae42-6d753d68f3a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344409-0dc1-4abb-ae42-6d753d68f3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13D463-3BBC-444B-A14D-86A81CA53486}">
  <ds:schemaRefs>
    <ds:schemaRef ds:uri="http://www.w3.org/XML/1998/namespace"/>
    <ds:schemaRef ds:uri="http://purl.org/dc/terms/"/>
    <ds:schemaRef ds:uri="http://schemas.openxmlformats.org/package/2006/metadata/core-properties"/>
    <ds:schemaRef ds:uri="http://purl.org/dc/elements/1.1/"/>
    <ds:schemaRef ds:uri="http://schemas.microsoft.com/office/2006/documentManagement/types"/>
    <ds:schemaRef ds:uri="http://purl.org/dc/dcmitype/"/>
    <ds:schemaRef ds:uri="http://schemas.microsoft.com/office/2006/metadata/properties"/>
    <ds:schemaRef ds:uri="ac344409-0dc1-4abb-ae42-6d753d68f3a3"/>
    <ds:schemaRef ds:uri="http://schemas.microsoft.com/office/infopath/2007/PartnerControls"/>
  </ds:schemaRefs>
</ds:datastoreItem>
</file>

<file path=customXml/itemProps2.xml><?xml version="1.0" encoding="utf-8"?>
<ds:datastoreItem xmlns:ds="http://schemas.openxmlformats.org/officeDocument/2006/customXml" ds:itemID="{961CCDC3-9E4E-48D1-9944-AEF261F7D3FC}">
  <ds:schemaRefs>
    <ds:schemaRef ds:uri="http://schemas.microsoft.com/sharepoint/v3/contenttype/forms"/>
  </ds:schemaRefs>
</ds:datastoreItem>
</file>

<file path=customXml/itemProps3.xml><?xml version="1.0" encoding="utf-8"?>
<ds:datastoreItem xmlns:ds="http://schemas.openxmlformats.org/officeDocument/2006/customXml" ds:itemID="{0680E0AB-1134-4F9F-9473-40256C842E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344409-0dc1-4abb-ae42-6d753d68f3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1563</TotalTime>
  <Words>1023</Words>
  <Application>Microsoft Macintosh PowerPoint</Application>
  <PresentationFormat>Custom</PresentationFormat>
  <Paragraphs>444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MS PGothic</vt: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Lin,Tian</dc:creator>
  <cp:lastModifiedBy>Michael Killian</cp:lastModifiedBy>
  <cp:revision>73</cp:revision>
  <dcterms:created xsi:type="dcterms:W3CDTF">2019-11-26T21:35:14Z</dcterms:created>
  <dcterms:modified xsi:type="dcterms:W3CDTF">2020-05-13T18:11:06Z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0x010100D4E29CE52044EE45B111CA31D98D93A1</vt:lpwstr>
  </property>
</Properties>
</file>