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
  </p:notesMasterIdLst>
  <p:sldIdLst>
    <p:sldId id="285" r:id="rId2"/>
  </p:sldIdLst>
  <p:sldSz cx="49377600" cy="32918400"/>
  <p:notesSz cx="6858000" cy="9144000"/>
  <p:embeddedFontLst>
    <p:embeddedFont>
      <p:font typeface="Calibri" panose="020F0502020204030204" pitchFamily="34" charset="0"/>
      <p:regular r:id="rId4"/>
      <p:bold r:id="rId5"/>
      <p:italic r:id="rId6"/>
      <p:boldItalic r:id="rId7"/>
    </p:embeddedFont>
    <p:embeddedFont>
      <p:font typeface="Calibri Light" panose="020F0302020204030204" pitchFamily="34" charset="0"/>
      <p:regular r:id="rId8"/>
      <p:italic r:id="rId9"/>
    </p:embeddedFont>
    <p:embeddedFont>
      <p:font typeface="Lato" panose="020F0502020204030203" pitchFamily="34" charset="77"/>
      <p:regular r:id="rId10"/>
      <p:bold r:id="rId11"/>
      <p:italic r:id="rId12"/>
      <p:boldItalic r:id="rId13"/>
    </p:embeddedFont>
    <p:embeddedFont>
      <p:font typeface="Lato Black" panose="020F0A02020204030203" pitchFamily="34" charset="77"/>
      <p:bold r:id="rId14"/>
      <p:italic r:id="rId15"/>
      <p:boldItalic r:id="rId1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5576" userDrawn="1">
          <p15:clr>
            <a:srgbClr val="A4A3A4"/>
          </p15:clr>
        </p15:guide>
        <p15:guide id="3" pos="6024" userDrawn="1">
          <p15:clr>
            <a:srgbClr val="A4A3A4"/>
          </p15:clr>
        </p15:guide>
        <p15:guide id="4" pos="264" userDrawn="1">
          <p15:clr>
            <a:srgbClr val="A4A3A4"/>
          </p15:clr>
        </p15:guide>
        <p15:guide id="5" pos="744" userDrawn="1">
          <p15:clr>
            <a:srgbClr val="A4A3A4"/>
          </p15:clr>
        </p15:guide>
        <p15:guide id="6" orient="horz" pos="1036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 Mathews" initials="CAM" lastIdx="10" clrIdx="0">
    <p:extLst>
      <p:ext uri="{19B8F6BF-5375-455C-9EA6-DF929625EA0E}">
        <p15:presenceInfo xmlns:p15="http://schemas.microsoft.com/office/powerpoint/2012/main" userId="Carol Mathe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62"/>
    <a:srgbClr val="F06292"/>
    <a:srgbClr val="F8BBD0"/>
    <a:srgbClr val="263238"/>
    <a:srgbClr val="ECEFF1"/>
    <a:srgbClr val="880E4F"/>
    <a:srgbClr val="E0F2F1"/>
    <a:srgbClr val="FFF8E1"/>
    <a:srgbClr val="2196F3"/>
    <a:srgbClr val="9C27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617" autoAdjust="0"/>
    <p:restoredTop sz="90347" autoAdjust="0"/>
  </p:normalViewPr>
  <p:slideViewPr>
    <p:cSldViewPr snapToGrid="0" showGuides="1">
      <p:cViewPr>
        <p:scale>
          <a:sx n="20" d="100"/>
          <a:sy n="20" d="100"/>
        </p:scale>
        <p:origin x="1016" y="376"/>
      </p:cViewPr>
      <p:guideLst>
        <p:guide pos="15576"/>
        <p:guide pos="6024"/>
        <p:guide pos="264"/>
        <p:guide pos="744"/>
        <p:guide orient="horz" pos="10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18" Type="http://schemas.openxmlformats.org/officeDocument/2006/relationships/presProps" Target="presProps.xml"/><Relationship Id="rId3" Type="http://schemas.openxmlformats.org/officeDocument/2006/relationships/notesMaster" Target="notesMasters/notesMaster1.xml"/><Relationship Id="rId21" Type="http://schemas.openxmlformats.org/officeDocument/2006/relationships/tableStyles" Target="tableStyles.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font" Target="fonts/font13.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font" Target="fonts/font12.fntdata"/><Relationship Id="rId10" Type="http://schemas.openxmlformats.org/officeDocument/2006/relationships/font" Target="fonts/font7.fntdata"/><Relationship Id="rId19" Type="http://schemas.openxmlformats.org/officeDocument/2006/relationships/viewProps" Target="viewProps.xml"/><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1CB04D-1C75-43E0-9B64-B7DDAA42BB2C}" type="datetimeFigureOut">
              <a:rPr lang="en-US" smtClean="0"/>
              <a:t>5/8/20</a:t>
            </a:fld>
            <a:endParaRPr lang="en-US"/>
          </a:p>
        </p:txBody>
      </p:sp>
      <p:sp>
        <p:nvSpPr>
          <p:cNvPr id="4" name="Slide Image Placeholder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6C2670-3342-473C-969D-FDFF399F2050}" type="slidenum">
              <a:rPr lang="en-US" smtClean="0"/>
              <a:t>‹#›</a:t>
            </a:fld>
            <a:endParaRPr lang="en-US"/>
          </a:p>
        </p:txBody>
      </p:sp>
    </p:spTree>
    <p:extLst>
      <p:ext uri="{BB962C8B-B14F-4D97-AF65-F5344CB8AC3E}">
        <p14:creationId xmlns:p14="http://schemas.microsoft.com/office/powerpoint/2010/main" val="831749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26C2670-3342-473C-969D-FDFF399F2050}" type="slidenum">
              <a:rPr lang="en-US" smtClean="0"/>
              <a:t>1</a:t>
            </a:fld>
            <a:endParaRPr lang="en-US"/>
          </a:p>
        </p:txBody>
      </p:sp>
    </p:spTree>
    <p:extLst>
      <p:ext uri="{BB962C8B-B14F-4D97-AF65-F5344CB8AC3E}">
        <p14:creationId xmlns:p14="http://schemas.microsoft.com/office/powerpoint/2010/main" val="1011150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03320" y="5387342"/>
            <a:ext cx="4197096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6172200" y="17289782"/>
            <a:ext cx="370332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5/8/20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601755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5/8/20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4213694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335848" y="1752600"/>
            <a:ext cx="10647045"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94713" y="1752600"/>
            <a:ext cx="31323915"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5/8/20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062549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5/8/20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311104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68995" y="8206749"/>
            <a:ext cx="4258818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3368995" y="22029429"/>
            <a:ext cx="4258818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135061-2F74-46D4-9F8F-C77EF304855D}" type="datetimeFigureOut">
              <a:rPr lang="en-US" smtClean="0"/>
              <a:t>5/8/20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055305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94710" y="8763000"/>
            <a:ext cx="209854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997410" y="8763000"/>
            <a:ext cx="209854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135061-2F74-46D4-9F8F-C77EF304855D}" type="datetimeFigureOut">
              <a:rPr lang="en-US" smtClean="0"/>
              <a:t>5/8/20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4282151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01141" y="1752607"/>
            <a:ext cx="425881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401147" y="8069582"/>
            <a:ext cx="20889036"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4" name="Content Placeholder 3"/>
          <p:cNvSpPr>
            <a:spLocks noGrp="1"/>
          </p:cNvSpPr>
          <p:nvPr>
            <p:ph sz="half" idx="2"/>
          </p:nvPr>
        </p:nvSpPr>
        <p:spPr>
          <a:xfrm>
            <a:off x="3401147" y="12024360"/>
            <a:ext cx="20889036"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997413" y="8069582"/>
            <a:ext cx="20991911"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6" name="Content Placeholder 5"/>
          <p:cNvSpPr>
            <a:spLocks noGrp="1"/>
          </p:cNvSpPr>
          <p:nvPr>
            <p:ph sz="quarter" idx="4"/>
          </p:nvPr>
        </p:nvSpPr>
        <p:spPr>
          <a:xfrm>
            <a:off x="24997413" y="12024360"/>
            <a:ext cx="20991911"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135061-2F74-46D4-9F8F-C77EF304855D}" type="datetimeFigureOut">
              <a:rPr lang="en-US" smtClean="0"/>
              <a:t>5/8/20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738387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135061-2F74-46D4-9F8F-C77EF304855D}" type="datetimeFigureOut">
              <a:rPr lang="en-US" smtClean="0"/>
              <a:t>5/8/20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420506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135061-2F74-46D4-9F8F-C77EF304855D}" type="datetimeFigureOut">
              <a:rPr lang="en-US" smtClean="0"/>
              <a:t>5/8/20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705658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01142" y="2194560"/>
            <a:ext cx="15925561"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20991911" y="4739647"/>
            <a:ext cx="2499741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01142" y="9875520"/>
            <a:ext cx="15925561"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5/8/20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446394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01142" y="2194560"/>
            <a:ext cx="15925561"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991911" y="4739647"/>
            <a:ext cx="2499741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401142" y="9875520"/>
            <a:ext cx="15925561"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5/8/20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620014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94710" y="1752607"/>
            <a:ext cx="425881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394710" y="8763000"/>
            <a:ext cx="4258818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94710" y="30510487"/>
            <a:ext cx="1110996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3F135061-2F74-46D4-9F8F-C77EF304855D}" type="datetimeFigureOut">
              <a:rPr lang="en-US" smtClean="0"/>
              <a:t>5/8/20</a:t>
            </a:fld>
            <a:endParaRPr lang="en-US"/>
          </a:p>
        </p:txBody>
      </p:sp>
      <p:sp>
        <p:nvSpPr>
          <p:cNvPr id="5" name="Footer Placeholder 4"/>
          <p:cNvSpPr>
            <a:spLocks noGrp="1"/>
          </p:cNvSpPr>
          <p:nvPr>
            <p:ph type="ftr" sz="quarter" idx="3"/>
          </p:nvPr>
        </p:nvSpPr>
        <p:spPr>
          <a:xfrm>
            <a:off x="16356330" y="30510487"/>
            <a:ext cx="1666494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4872930" y="30510487"/>
            <a:ext cx="1110996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63FC52CE-B062-47D6-A8CB-AF6B214D1AE5}" type="slidenum">
              <a:rPr lang="en-US" smtClean="0"/>
              <a:t>‹#›</a:t>
            </a:fld>
            <a:endParaRPr lang="en-US"/>
          </a:p>
        </p:txBody>
      </p:sp>
    </p:spTree>
    <p:extLst>
      <p:ext uri="{BB962C8B-B14F-4D97-AF65-F5344CB8AC3E}">
        <p14:creationId xmlns:p14="http://schemas.microsoft.com/office/powerpoint/2010/main" val="23432060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image" Target="../media/image1.png"/><Relationship Id="rId7" Type="http://schemas.openxmlformats.org/officeDocument/2006/relationships/image" Target="../media/image5.tiff"/><Relationship Id="rId12"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tiff"/><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tiff"/><Relationship Id="rId9"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78733BE-059C-47B7-9415-5ADF2F3024F1}"/>
              </a:ext>
            </a:extLst>
          </p:cNvPr>
          <p:cNvSpPr/>
          <p:nvPr/>
        </p:nvSpPr>
        <p:spPr>
          <a:xfrm>
            <a:off x="37919558" y="0"/>
            <a:ext cx="11540454" cy="329184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i="1" dirty="0">
              <a:latin typeface="Lato" panose="020F0502020204030203" pitchFamily="34" charset="0"/>
              <a:cs typeface="Lato" panose="020F0502020204030203" pitchFamily="34" charset="0"/>
            </a:endParaRPr>
          </a:p>
        </p:txBody>
      </p:sp>
      <p:sp>
        <p:nvSpPr>
          <p:cNvPr id="5" name="Title 4">
            <a:extLst>
              <a:ext uri="{FF2B5EF4-FFF2-40B4-BE49-F238E27FC236}">
                <a16:creationId xmlns:a16="http://schemas.microsoft.com/office/drawing/2014/main" id="{DDC4359A-7BBB-495A-96DE-65574C0C88E6}"/>
              </a:ext>
            </a:extLst>
          </p:cNvPr>
          <p:cNvSpPr>
            <a:spLocks noGrp="1"/>
          </p:cNvSpPr>
          <p:nvPr>
            <p:ph type="ctrTitle"/>
          </p:nvPr>
        </p:nvSpPr>
        <p:spPr>
          <a:xfrm>
            <a:off x="12794749" y="458789"/>
            <a:ext cx="24213620" cy="10964110"/>
          </a:xfrm>
        </p:spPr>
        <p:txBody>
          <a:bodyPr anchor="t">
            <a:noAutofit/>
          </a:bodyPr>
          <a:lstStyle/>
          <a:p>
            <a:pPr>
              <a:lnSpc>
                <a:spcPct val="120000"/>
              </a:lnSpc>
            </a:pPr>
            <a:r>
              <a:rPr lang="en-US" sz="6000" b="1" dirty="0">
                <a:solidFill>
                  <a:schemeClr val="bg1"/>
                </a:solidFill>
                <a:latin typeface="Lato Black" panose="020F0A02020204030203" pitchFamily="34" charset="0"/>
                <a:ea typeface="Roboto" panose="02000000000000000000" pitchFamily="2" charset="0"/>
                <a:cs typeface="Arial" panose="020B0604020202020204" pitchFamily="34" charset="0"/>
              </a:rPr>
              <a:t>Aim 1: Use EEG (electroencephalography) to examine the visual mismatch negativity waveform in hoarding disorder and its relationship to hoarding symptom severity</a:t>
            </a:r>
            <a:br>
              <a:rPr lang="en-US" sz="6000" b="1" dirty="0">
                <a:solidFill>
                  <a:schemeClr val="bg1"/>
                </a:solidFill>
                <a:latin typeface="Lato Black" panose="020F0A02020204030203" pitchFamily="34" charset="0"/>
                <a:ea typeface="Roboto" panose="02000000000000000000" pitchFamily="2" charset="0"/>
                <a:cs typeface="Arial" panose="020B0604020202020204" pitchFamily="34" charset="0"/>
              </a:rPr>
            </a:br>
            <a:br>
              <a:rPr lang="en-US" sz="6000" b="1" dirty="0">
                <a:solidFill>
                  <a:schemeClr val="bg1"/>
                </a:solidFill>
                <a:latin typeface="Lato Black" panose="020F0A02020204030203" pitchFamily="34" charset="0"/>
                <a:ea typeface="Roboto" panose="02000000000000000000" pitchFamily="2" charset="0"/>
                <a:cs typeface="Arial" panose="020B0604020202020204" pitchFamily="34" charset="0"/>
              </a:rPr>
            </a:br>
            <a:r>
              <a:rPr lang="en-US" sz="6000" b="1" dirty="0">
                <a:solidFill>
                  <a:schemeClr val="bg1"/>
                </a:solidFill>
                <a:latin typeface="Lato Black" panose="020F0A02020204030203" pitchFamily="34" charset="0"/>
                <a:ea typeface="Roboto" panose="02000000000000000000" pitchFamily="2" charset="0"/>
                <a:cs typeface="Arial" panose="020B0604020202020204" pitchFamily="34" charset="0"/>
              </a:rPr>
              <a:t>Aim 2: Determine what structural brain changes might occur in hoarding disorder in particular regions of interest using MRI, and relate these neuroimaging findings to hoarding symptom severity</a:t>
            </a:r>
            <a:endParaRPr lang="en-US" sz="6000" dirty="0">
              <a:solidFill>
                <a:schemeClr val="bg1"/>
              </a:solidFill>
              <a:latin typeface="Lato" panose="020F0502020204030203" pitchFamily="34" charset="0"/>
              <a:ea typeface="Roboto" panose="02000000000000000000" pitchFamily="2" charset="0"/>
              <a:cs typeface="Arial" panose="020B0604020202020204" pitchFamily="34" charset="0"/>
            </a:endParaRPr>
          </a:p>
        </p:txBody>
      </p:sp>
      <p:sp>
        <p:nvSpPr>
          <p:cNvPr id="2" name="Rectangle 1">
            <a:extLst>
              <a:ext uri="{FF2B5EF4-FFF2-40B4-BE49-F238E27FC236}">
                <a16:creationId xmlns:a16="http://schemas.microsoft.com/office/drawing/2014/main" id="{B0C5B857-0E51-4898-BAEF-B471D5E63813}"/>
              </a:ext>
            </a:extLst>
          </p:cNvPr>
          <p:cNvSpPr/>
          <p:nvPr/>
        </p:nvSpPr>
        <p:spPr>
          <a:xfrm>
            <a:off x="0" y="0"/>
            <a:ext cx="11942924" cy="329184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i="1" dirty="0">
              <a:latin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8E35B311-3C19-412C-ADE6-EB2E4158F366}"/>
              </a:ext>
            </a:extLst>
          </p:cNvPr>
          <p:cNvSpPr txBox="1"/>
          <p:nvPr/>
        </p:nvSpPr>
        <p:spPr>
          <a:xfrm>
            <a:off x="501054" y="6191651"/>
            <a:ext cx="10940816" cy="13102561"/>
          </a:xfrm>
          <a:prstGeom prst="rect">
            <a:avLst/>
          </a:prstGeom>
          <a:noFill/>
        </p:spPr>
        <p:txBody>
          <a:bodyPr wrap="square" rtlCol="0">
            <a:spAutoFit/>
          </a:bodyPr>
          <a:lstStyle/>
          <a:p>
            <a:pPr>
              <a:lnSpc>
                <a:spcPct val="120000"/>
              </a:lnSpc>
            </a:pPr>
            <a:r>
              <a:rPr lang="en-US" sz="4400" b="1" dirty="0">
                <a:latin typeface="Lato Black" panose="020F0A02020204030203" pitchFamily="34" charset="0"/>
                <a:cs typeface="Arial" panose="020B0604020202020204" pitchFamily="34" charset="0"/>
              </a:rPr>
              <a:t>INTRODUCTION</a:t>
            </a:r>
          </a:p>
          <a:p>
            <a:pPr marL="571500" indent="-571500">
              <a:lnSpc>
                <a:spcPct val="120000"/>
              </a:lnSpc>
              <a:buFont typeface="Arial" panose="020B0604020202020204" pitchFamily="34" charset="0"/>
              <a:buChar char="•"/>
            </a:pPr>
            <a:r>
              <a:rPr lang="en-US" sz="4400" dirty="0">
                <a:latin typeface="Lato" panose="020F0502020204030203" pitchFamily="34" charset="0"/>
                <a:cs typeface="Arial" panose="020B0604020202020204" pitchFamily="34" charset="0"/>
              </a:rPr>
              <a:t>Hoarding disorder (HD) is a psychiatric condition characterized by difficulty and distress with discarding possessions of minimal value as well as the accumulation of clutter that impairs quality of life and the functional use of living spaces</a:t>
            </a:r>
          </a:p>
          <a:p>
            <a:pPr marL="571500" indent="-571500">
              <a:lnSpc>
                <a:spcPct val="120000"/>
              </a:lnSpc>
              <a:buFont typeface="Arial" panose="020B0604020202020204" pitchFamily="34" charset="0"/>
              <a:buChar char="•"/>
            </a:pPr>
            <a:r>
              <a:rPr lang="en-US" sz="4400" dirty="0">
                <a:latin typeface="Lato" panose="020F0502020204030203" pitchFamily="34" charset="0"/>
                <a:cs typeface="Arial" panose="020B0604020202020204" pitchFamily="34" charset="0"/>
              </a:rPr>
              <a:t>Hoarding disorder was only recently defined in the DSM-5 as a distinct entity</a:t>
            </a:r>
          </a:p>
          <a:p>
            <a:pPr marL="571500" indent="-571500">
              <a:lnSpc>
                <a:spcPct val="120000"/>
              </a:lnSpc>
              <a:buFont typeface="Arial" panose="020B0604020202020204" pitchFamily="34" charset="0"/>
              <a:buChar char="•"/>
            </a:pPr>
            <a:r>
              <a:rPr lang="en-US" sz="4400" dirty="0">
                <a:latin typeface="Lato" panose="020F0502020204030203" pitchFamily="34" charset="0"/>
                <a:cs typeface="Arial" panose="020B0604020202020204" pitchFamily="34" charset="0"/>
              </a:rPr>
              <a:t>There are inconsistencies in the prior literature and we lack a full understanding of the neurobiological underpinnings of HD</a:t>
            </a:r>
            <a:endParaRPr lang="en-US" sz="4400" b="1" dirty="0">
              <a:latin typeface="Lato Black" panose="020F0A02020204030203" pitchFamily="34" charset="0"/>
              <a:cs typeface="Arial" panose="020B0604020202020204" pitchFamily="34" charset="0"/>
            </a:endParaRPr>
          </a:p>
          <a:p>
            <a:pPr>
              <a:lnSpc>
                <a:spcPct val="120000"/>
              </a:lnSpc>
            </a:pPr>
            <a:endParaRPr lang="en-US" sz="3400" dirty="0">
              <a:latin typeface="Lato" panose="020F0502020204030203" pitchFamily="34" charset="0"/>
              <a:cs typeface="Arial" panose="020B0604020202020204" pitchFamily="34" charset="0"/>
            </a:endParaRPr>
          </a:p>
          <a:p>
            <a:pPr>
              <a:lnSpc>
                <a:spcPct val="120000"/>
              </a:lnSpc>
            </a:pPr>
            <a:endParaRPr lang="en-US" sz="3400" b="1" dirty="0">
              <a:latin typeface="Lato" panose="020F0502020204030203" pitchFamily="34" charset="0"/>
              <a:cs typeface="Arial" panose="020B0604020202020204" pitchFamily="34" charset="0"/>
            </a:endParaRPr>
          </a:p>
          <a:p>
            <a:pPr>
              <a:lnSpc>
                <a:spcPct val="120000"/>
              </a:lnSpc>
            </a:pPr>
            <a:endParaRPr lang="en-US" sz="3400" dirty="0">
              <a:latin typeface="Lato" panose="020F0502020204030203" pitchFamily="34" charset="0"/>
              <a:cs typeface="Arial" panose="020B0604020202020204" pitchFamily="34" charset="0"/>
            </a:endParaRPr>
          </a:p>
          <a:p>
            <a:pPr>
              <a:lnSpc>
                <a:spcPct val="120000"/>
              </a:lnSpc>
            </a:pPr>
            <a:endParaRPr lang="en-US" sz="3400" dirty="0">
              <a:solidFill>
                <a:srgbClr val="FF0000"/>
              </a:solidFill>
              <a:latin typeface="Lato" panose="020F0502020204030203" pitchFamily="34" charset="0"/>
              <a:cs typeface="Arial" panose="020B0604020202020204" pitchFamily="34" charset="0"/>
            </a:endParaRPr>
          </a:p>
        </p:txBody>
      </p:sp>
      <p:sp>
        <p:nvSpPr>
          <p:cNvPr id="10" name="TextBox 9">
            <a:extLst>
              <a:ext uri="{FF2B5EF4-FFF2-40B4-BE49-F238E27FC236}">
                <a16:creationId xmlns:a16="http://schemas.microsoft.com/office/drawing/2014/main" id="{DB244B05-C5D7-4580-8933-5B2F47EB56B0}"/>
              </a:ext>
            </a:extLst>
          </p:cNvPr>
          <p:cNvSpPr txBox="1"/>
          <p:nvPr/>
        </p:nvSpPr>
        <p:spPr>
          <a:xfrm>
            <a:off x="1081757" y="296532"/>
            <a:ext cx="9581886" cy="2585323"/>
          </a:xfrm>
          <a:prstGeom prst="rect">
            <a:avLst/>
          </a:prstGeom>
          <a:noFill/>
        </p:spPr>
        <p:txBody>
          <a:bodyPr wrap="square" rtlCol="0">
            <a:spAutoFit/>
          </a:bodyPr>
          <a:lstStyle/>
          <a:p>
            <a:r>
              <a:rPr lang="en-US" sz="5400" b="1" i="1" dirty="0">
                <a:latin typeface="Lato" panose="020F0502020204030203" pitchFamily="34" charset="0"/>
                <a:cs typeface="Lato" panose="020F0502020204030203" pitchFamily="34" charset="0"/>
              </a:rPr>
              <a:t>Visual Mismatch Negativity and Structural Connectivity in Hoarding Disorder</a:t>
            </a:r>
            <a:endParaRPr lang="en-US" sz="5400" i="1" dirty="0">
              <a:latin typeface="Lato" panose="020F0502020204030203" pitchFamily="34" charset="0"/>
              <a:cs typeface="Lato" panose="020F0502020204030203" pitchFamily="34" charset="0"/>
            </a:endParaRPr>
          </a:p>
        </p:txBody>
      </p:sp>
      <p:sp>
        <p:nvSpPr>
          <p:cNvPr id="12" name="TextBox 11">
            <a:extLst>
              <a:ext uri="{FF2B5EF4-FFF2-40B4-BE49-F238E27FC236}">
                <a16:creationId xmlns:a16="http://schemas.microsoft.com/office/drawing/2014/main" id="{64F9E57F-C64F-4827-8C49-BB9DBDC073C7}"/>
              </a:ext>
            </a:extLst>
          </p:cNvPr>
          <p:cNvSpPr txBox="1"/>
          <p:nvPr/>
        </p:nvSpPr>
        <p:spPr>
          <a:xfrm>
            <a:off x="1175208" y="2881855"/>
            <a:ext cx="10014933" cy="707886"/>
          </a:xfrm>
          <a:prstGeom prst="rect">
            <a:avLst/>
          </a:prstGeom>
          <a:noFill/>
        </p:spPr>
        <p:txBody>
          <a:bodyPr wrap="square" rtlCol="0">
            <a:spAutoFit/>
          </a:bodyPr>
          <a:lstStyle/>
          <a:p>
            <a:pPr>
              <a:lnSpc>
                <a:spcPct val="100000"/>
              </a:lnSpc>
              <a:spcBef>
                <a:spcPts val="0"/>
              </a:spcBef>
            </a:pPr>
            <a:r>
              <a:rPr lang="en-US" sz="4000" b="1" dirty="0">
                <a:latin typeface="Lato" panose="020F0502020204030203" pitchFamily="34" charset="0"/>
                <a:cs typeface="Lato" panose="020F0502020204030203" pitchFamily="34" charset="0"/>
              </a:rPr>
              <a:t>Binh Nguyen, B.S., Carol Mathews, M.D.</a:t>
            </a:r>
          </a:p>
        </p:txBody>
      </p:sp>
      <p:pic>
        <p:nvPicPr>
          <p:cNvPr id="17" name="Picture 16"/>
          <p:cNvPicPr>
            <a:picLocks noChangeAspect="1"/>
          </p:cNvPicPr>
          <p:nvPr/>
        </p:nvPicPr>
        <p:blipFill>
          <a:blip r:embed="rId3"/>
          <a:stretch>
            <a:fillRect/>
          </a:stretch>
        </p:blipFill>
        <p:spPr>
          <a:xfrm>
            <a:off x="2756887" y="3698043"/>
            <a:ext cx="6038770" cy="2415465"/>
          </a:xfrm>
          <a:prstGeom prst="rect">
            <a:avLst/>
          </a:prstGeom>
        </p:spPr>
      </p:pic>
      <p:pic>
        <p:nvPicPr>
          <p:cNvPr id="4" name="Picture 3">
            <a:extLst>
              <a:ext uri="{FF2B5EF4-FFF2-40B4-BE49-F238E27FC236}">
                <a16:creationId xmlns:a16="http://schemas.microsoft.com/office/drawing/2014/main" id="{96C1F00C-E7C3-E941-9327-09E5C72FD380}"/>
              </a:ext>
            </a:extLst>
          </p:cNvPr>
          <p:cNvPicPr>
            <a:picLocks noChangeAspect="1"/>
          </p:cNvPicPr>
          <p:nvPr/>
        </p:nvPicPr>
        <p:blipFill>
          <a:blip r:embed="rId4"/>
          <a:stretch>
            <a:fillRect/>
          </a:stretch>
        </p:blipFill>
        <p:spPr>
          <a:xfrm>
            <a:off x="37867270" y="10708857"/>
            <a:ext cx="11637643" cy="3299312"/>
          </a:xfrm>
          <a:prstGeom prst="rect">
            <a:avLst/>
          </a:prstGeom>
        </p:spPr>
      </p:pic>
      <p:pic>
        <p:nvPicPr>
          <p:cNvPr id="1034" name="Picture 10">
            <a:extLst>
              <a:ext uri="{FF2B5EF4-FFF2-40B4-BE49-F238E27FC236}">
                <a16:creationId xmlns:a16="http://schemas.microsoft.com/office/drawing/2014/main" id="{4513378D-DAE1-644E-AFBE-FEE3CA0414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7543" y="16747262"/>
            <a:ext cx="8534399" cy="364130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25DC2151-3B2F-8543-8AD5-C19BC144AA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17555" y="18158590"/>
            <a:ext cx="11537072" cy="627931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DA1F3485-B7AB-7145-A145-B225D2717AAB}"/>
              </a:ext>
            </a:extLst>
          </p:cNvPr>
          <p:cNvPicPr>
            <a:picLocks noChangeAspect="1"/>
          </p:cNvPicPr>
          <p:nvPr/>
        </p:nvPicPr>
        <p:blipFill>
          <a:blip r:embed="rId7"/>
          <a:stretch>
            <a:fillRect/>
          </a:stretch>
        </p:blipFill>
        <p:spPr>
          <a:xfrm>
            <a:off x="25818937" y="16427625"/>
            <a:ext cx="10300378" cy="5461000"/>
          </a:xfrm>
          <a:prstGeom prst="rect">
            <a:avLst/>
          </a:prstGeom>
        </p:spPr>
      </p:pic>
      <p:sp>
        <p:nvSpPr>
          <p:cNvPr id="23" name="Rectangle 22">
            <a:extLst>
              <a:ext uri="{FF2B5EF4-FFF2-40B4-BE49-F238E27FC236}">
                <a16:creationId xmlns:a16="http://schemas.microsoft.com/office/drawing/2014/main" id="{DD291EEC-08FF-0F47-A3B9-0386CE1F029B}"/>
              </a:ext>
            </a:extLst>
          </p:cNvPr>
          <p:cNvSpPr/>
          <p:nvPr/>
        </p:nvSpPr>
        <p:spPr>
          <a:xfrm>
            <a:off x="501054" y="20496871"/>
            <a:ext cx="11072379" cy="13471893"/>
          </a:xfrm>
          <a:prstGeom prst="rect">
            <a:avLst/>
          </a:prstGeom>
        </p:spPr>
        <p:txBody>
          <a:bodyPr wrap="square">
            <a:spAutoFit/>
          </a:bodyPr>
          <a:lstStyle/>
          <a:p>
            <a:pPr>
              <a:lnSpc>
                <a:spcPct val="120000"/>
              </a:lnSpc>
            </a:pPr>
            <a:r>
              <a:rPr lang="en-US" sz="4400" b="1" dirty="0">
                <a:latin typeface="Lato Black" panose="020F0A02020204030203" pitchFamily="34" charset="0"/>
                <a:cs typeface="Arial" panose="020B0604020202020204" pitchFamily="34" charset="0"/>
              </a:rPr>
              <a:t>METHODS</a:t>
            </a:r>
          </a:p>
          <a:p>
            <a:pPr marL="742950" indent="-742950">
              <a:lnSpc>
                <a:spcPct val="120000"/>
              </a:lnSpc>
              <a:buFont typeface="+mj-lt"/>
              <a:buAutoNum type="arabicPeriod"/>
            </a:pPr>
            <a:r>
              <a:rPr lang="en-US" sz="4400" dirty="0">
                <a:latin typeface="Lato" panose="020F0502020204030203" pitchFamily="34" charset="0"/>
                <a:cs typeface="Arial" panose="020B0604020202020204" pitchFamily="34" charset="0"/>
              </a:rPr>
              <a:t>EEG</a:t>
            </a:r>
          </a:p>
          <a:p>
            <a:pPr marL="742950" indent="-742950">
              <a:lnSpc>
                <a:spcPct val="120000"/>
              </a:lnSpc>
              <a:buFont typeface="+mj-lt"/>
              <a:buAutoNum type="arabicPeriod"/>
            </a:pPr>
            <a:r>
              <a:rPr lang="en-US" sz="4400" dirty="0">
                <a:latin typeface="Lato" panose="020F0502020204030203" pitchFamily="34" charset="0"/>
                <a:cs typeface="Arial" panose="020B0604020202020204" pitchFamily="34" charset="0"/>
              </a:rPr>
              <a:t>Neuroimaging (T1, DTI, MRS, resting state fMRI)</a:t>
            </a:r>
          </a:p>
          <a:p>
            <a:pPr>
              <a:lnSpc>
                <a:spcPct val="120000"/>
              </a:lnSpc>
            </a:pPr>
            <a:r>
              <a:rPr lang="en-US" sz="4400" b="1" dirty="0">
                <a:latin typeface="Lato Black" panose="020F0A02020204030203" pitchFamily="34" charset="0"/>
                <a:cs typeface="Arial" panose="020B0604020202020204" pitchFamily="34" charset="0"/>
              </a:rPr>
              <a:t>WHY USE THESE TECHNIQUES?</a:t>
            </a:r>
          </a:p>
          <a:p>
            <a:pPr marL="457200" indent="-457200">
              <a:lnSpc>
                <a:spcPct val="120000"/>
              </a:lnSpc>
              <a:buFont typeface="Arial" panose="020B0604020202020204" pitchFamily="34" charset="0"/>
              <a:buChar char="•"/>
            </a:pPr>
            <a:r>
              <a:rPr lang="en-US" sz="4400" dirty="0">
                <a:latin typeface="Lato" panose="020F0502020204030203" pitchFamily="34" charset="0"/>
                <a:cs typeface="Arial" panose="020B0604020202020204" pitchFamily="34" charset="0"/>
              </a:rPr>
              <a:t>They provide noninvasive, objective measurements</a:t>
            </a:r>
          </a:p>
          <a:p>
            <a:pPr marL="457200" indent="-457200">
              <a:lnSpc>
                <a:spcPct val="120000"/>
              </a:lnSpc>
              <a:buFont typeface="Arial" panose="020B0604020202020204" pitchFamily="34" charset="0"/>
              <a:buChar char="•"/>
            </a:pPr>
            <a:r>
              <a:rPr lang="en-US" sz="4400" dirty="0">
                <a:latin typeface="Lato" panose="020F0502020204030203" pitchFamily="34" charset="0"/>
                <a:cs typeface="Arial" panose="020B0604020202020204" pitchFamily="34" charset="0"/>
              </a:rPr>
              <a:t>Can offer insight into the underlying cognitive abnormalities in HD</a:t>
            </a:r>
          </a:p>
          <a:p>
            <a:pPr marL="457200" indent="-457200">
              <a:lnSpc>
                <a:spcPct val="120000"/>
              </a:lnSpc>
              <a:buFont typeface="Arial" panose="020B0604020202020204" pitchFamily="34" charset="0"/>
              <a:buChar char="•"/>
            </a:pPr>
            <a:r>
              <a:rPr lang="en-US" sz="4400" dirty="0">
                <a:latin typeface="Lato" panose="020F0502020204030203" pitchFamily="34" charset="0"/>
                <a:cs typeface="Arial" panose="020B0604020202020204" pitchFamily="34" charset="0"/>
              </a:rPr>
              <a:t>Will allow us to build a neurobiological profile for HD and compare across disorders</a:t>
            </a:r>
          </a:p>
          <a:p>
            <a:pPr marL="457200" indent="-457200">
              <a:lnSpc>
                <a:spcPct val="120000"/>
              </a:lnSpc>
              <a:buFont typeface="Arial" panose="020B0604020202020204" pitchFamily="34" charset="0"/>
              <a:buChar char="•"/>
            </a:pPr>
            <a:r>
              <a:rPr lang="en-US" sz="4400" dirty="0">
                <a:latin typeface="Lato" panose="020F0502020204030203" pitchFamily="34" charset="0"/>
                <a:cs typeface="Arial" panose="020B0604020202020204" pitchFamily="34" charset="0"/>
              </a:rPr>
              <a:t>Findings could potentially serve as biomarkers</a:t>
            </a:r>
          </a:p>
          <a:p>
            <a:pPr marL="457200" indent="-457200">
              <a:lnSpc>
                <a:spcPct val="120000"/>
              </a:lnSpc>
              <a:buFont typeface="Arial" panose="020B0604020202020204" pitchFamily="34" charset="0"/>
              <a:buChar char="•"/>
            </a:pPr>
            <a:r>
              <a:rPr lang="en-US" sz="4400" dirty="0">
                <a:latin typeface="Lato" panose="020F0502020204030203" pitchFamily="34" charset="0"/>
                <a:cs typeface="Arial" panose="020B0604020202020204" pitchFamily="34" charset="0"/>
              </a:rPr>
              <a:t>Previous literature in HD is sparse</a:t>
            </a:r>
          </a:p>
          <a:p>
            <a:pPr marL="457200" indent="-457200">
              <a:lnSpc>
                <a:spcPct val="120000"/>
              </a:lnSpc>
              <a:buFont typeface="Arial" panose="020B0604020202020204" pitchFamily="34" charset="0"/>
              <a:buChar char="•"/>
            </a:pPr>
            <a:endParaRPr lang="en-US" sz="3400" dirty="0">
              <a:latin typeface="Lato" panose="020F0502020204030203" pitchFamily="34" charset="0"/>
              <a:cs typeface="Arial" panose="020B0604020202020204" pitchFamily="34" charset="0"/>
            </a:endParaRPr>
          </a:p>
          <a:p>
            <a:pPr marL="457200" indent="-457200">
              <a:lnSpc>
                <a:spcPct val="120000"/>
              </a:lnSpc>
              <a:buFont typeface="Arial" panose="020B0604020202020204" pitchFamily="34" charset="0"/>
              <a:buChar char="•"/>
            </a:pPr>
            <a:endParaRPr lang="en-US" sz="3400" dirty="0">
              <a:latin typeface="Lato" panose="020F0502020204030203" pitchFamily="34" charset="0"/>
              <a:cs typeface="Arial" panose="020B0604020202020204" pitchFamily="34" charset="0"/>
            </a:endParaRPr>
          </a:p>
        </p:txBody>
      </p:sp>
      <p:sp>
        <p:nvSpPr>
          <p:cNvPr id="21" name="Rectangle 20">
            <a:extLst>
              <a:ext uri="{FF2B5EF4-FFF2-40B4-BE49-F238E27FC236}">
                <a16:creationId xmlns:a16="http://schemas.microsoft.com/office/drawing/2014/main" id="{283A38F2-B4EF-CA40-BC65-CACD20AAFD36}"/>
              </a:ext>
            </a:extLst>
          </p:cNvPr>
          <p:cNvSpPr/>
          <p:nvPr/>
        </p:nvSpPr>
        <p:spPr>
          <a:xfrm>
            <a:off x="38044869" y="154760"/>
            <a:ext cx="11460044" cy="10498387"/>
          </a:xfrm>
          <a:prstGeom prst="rect">
            <a:avLst/>
          </a:prstGeom>
        </p:spPr>
        <p:txBody>
          <a:bodyPr wrap="square">
            <a:spAutoFit/>
          </a:bodyPr>
          <a:lstStyle/>
          <a:p>
            <a:pPr>
              <a:lnSpc>
                <a:spcPct val="120000"/>
              </a:lnSpc>
            </a:pPr>
            <a:r>
              <a:rPr lang="en-US" sz="4400" b="1" dirty="0">
                <a:latin typeface="Lato Black" panose="020F0A02020204030203" pitchFamily="34" charset="0"/>
                <a:cs typeface="Arial" panose="020B0604020202020204" pitchFamily="34" charset="0"/>
              </a:rPr>
              <a:t>VISUAL MISMATCH NEGATIVITY (</a:t>
            </a:r>
            <a:r>
              <a:rPr lang="en-US" sz="4400" b="1" dirty="0" err="1">
                <a:latin typeface="Lato Black" panose="020F0A02020204030203" pitchFamily="34" charset="0"/>
                <a:cs typeface="Arial" panose="020B0604020202020204" pitchFamily="34" charset="0"/>
              </a:rPr>
              <a:t>vMMN</a:t>
            </a:r>
            <a:r>
              <a:rPr lang="en-US" sz="4400" b="1" dirty="0">
                <a:latin typeface="Lato Black" panose="020F0A02020204030203" pitchFamily="34" charset="0"/>
                <a:cs typeface="Arial" panose="020B0604020202020204" pitchFamily="34" charset="0"/>
              </a:rPr>
              <a:t>)</a:t>
            </a:r>
          </a:p>
          <a:p>
            <a:pPr marL="457200" indent="-457200">
              <a:lnSpc>
                <a:spcPct val="120000"/>
              </a:lnSpc>
              <a:buFont typeface="Arial" panose="020B0604020202020204" pitchFamily="34" charset="0"/>
              <a:buChar char="•"/>
            </a:pPr>
            <a:r>
              <a:rPr lang="en-US" sz="4400" dirty="0">
                <a:latin typeface="Lato" panose="020F0502020204030203" pitchFamily="34" charset="0"/>
                <a:cs typeface="Arial" panose="020B0604020202020204" pitchFamily="34" charset="0"/>
              </a:rPr>
              <a:t>Represents a violation of a regularity or pattern and the brain’s ability to perform automatic comparisons (i.e. environmental change detection and discrimination/perceptual accuracy). </a:t>
            </a:r>
            <a:r>
              <a:rPr lang="en-US" sz="4400" dirty="0" err="1">
                <a:latin typeface="Lato" panose="020F0502020204030203" pitchFamily="34" charset="0"/>
                <a:cs typeface="Arial" panose="020B0604020202020204" pitchFamily="34" charset="0"/>
              </a:rPr>
              <a:t>vMMN</a:t>
            </a:r>
            <a:r>
              <a:rPr lang="en-US" sz="4400" dirty="0">
                <a:latin typeface="Lato" panose="020F0502020204030203" pitchFamily="34" charset="0"/>
                <a:cs typeface="Arial" panose="020B0604020202020204" pitchFamily="34" charset="0"/>
              </a:rPr>
              <a:t> is sensitive to infrequent/surprising stimuli</a:t>
            </a:r>
          </a:p>
          <a:p>
            <a:pPr marL="457200" indent="-457200">
              <a:lnSpc>
                <a:spcPct val="120000"/>
              </a:lnSpc>
              <a:buFont typeface="Arial" panose="020B0604020202020204" pitchFamily="34" charset="0"/>
              <a:buChar char="•"/>
            </a:pPr>
            <a:r>
              <a:rPr lang="en-US" sz="4400" dirty="0">
                <a:latin typeface="Lato" panose="020F0502020204030203" pitchFamily="34" charset="0"/>
                <a:cs typeface="Arial" panose="020B0604020202020204" pitchFamily="34" charset="0"/>
              </a:rPr>
              <a:t>Patients with hoarding disorder demonstrate deficits on visual discrimination, visual categorization, and visual memory on </a:t>
            </a:r>
            <a:r>
              <a:rPr lang="en-US" sz="4400" dirty="0" err="1">
                <a:latin typeface="Lato" panose="020F0502020204030203" pitchFamily="34" charset="0"/>
                <a:cs typeface="Arial" panose="020B0604020202020204" pitchFamily="34" charset="0"/>
              </a:rPr>
              <a:t>neuropsych</a:t>
            </a:r>
            <a:r>
              <a:rPr lang="en-US" sz="4400" dirty="0">
                <a:latin typeface="Lato" panose="020F0502020204030203" pitchFamily="34" charset="0"/>
                <a:cs typeface="Arial" panose="020B0604020202020204" pitchFamily="34" charset="0"/>
              </a:rPr>
              <a:t> testing and thus might demonstrate an attenuated </a:t>
            </a:r>
            <a:r>
              <a:rPr lang="en-US" sz="4400" dirty="0" err="1">
                <a:latin typeface="Lato" panose="020F0502020204030203" pitchFamily="34" charset="0"/>
                <a:cs typeface="Arial" panose="020B0604020202020204" pitchFamily="34" charset="0"/>
              </a:rPr>
              <a:t>vMMN</a:t>
            </a:r>
            <a:r>
              <a:rPr lang="en-US" sz="4400" dirty="0">
                <a:latin typeface="Lato" panose="020F0502020204030203" pitchFamily="34" charset="0"/>
                <a:cs typeface="Arial" panose="020B0604020202020204" pitchFamily="34" charset="0"/>
              </a:rPr>
              <a:t> response</a:t>
            </a:r>
          </a:p>
        </p:txBody>
      </p:sp>
      <p:pic>
        <p:nvPicPr>
          <p:cNvPr id="7" name="Picture 6">
            <a:extLst>
              <a:ext uri="{FF2B5EF4-FFF2-40B4-BE49-F238E27FC236}">
                <a16:creationId xmlns:a16="http://schemas.microsoft.com/office/drawing/2014/main" id="{64B2C427-D566-9C4C-9D16-1A5BAC9D6423}"/>
              </a:ext>
            </a:extLst>
          </p:cNvPr>
          <p:cNvPicPr>
            <a:picLocks noChangeAspect="1"/>
          </p:cNvPicPr>
          <p:nvPr/>
        </p:nvPicPr>
        <p:blipFill>
          <a:blip r:embed="rId8"/>
          <a:stretch>
            <a:fillRect/>
          </a:stretch>
        </p:blipFill>
        <p:spPr>
          <a:xfrm>
            <a:off x="13903331" y="25590127"/>
            <a:ext cx="10276253" cy="5063527"/>
          </a:xfrm>
          <a:prstGeom prst="rect">
            <a:avLst/>
          </a:prstGeom>
        </p:spPr>
      </p:pic>
      <p:pic>
        <p:nvPicPr>
          <p:cNvPr id="9" name="Picture 8">
            <a:extLst>
              <a:ext uri="{FF2B5EF4-FFF2-40B4-BE49-F238E27FC236}">
                <a16:creationId xmlns:a16="http://schemas.microsoft.com/office/drawing/2014/main" id="{49F344FC-06C9-4340-AA15-4D7B26BA49E0}"/>
              </a:ext>
            </a:extLst>
          </p:cNvPr>
          <p:cNvPicPr>
            <a:picLocks noChangeAspect="1"/>
          </p:cNvPicPr>
          <p:nvPr/>
        </p:nvPicPr>
        <p:blipFill>
          <a:blip r:embed="rId9"/>
          <a:stretch>
            <a:fillRect/>
          </a:stretch>
        </p:blipFill>
        <p:spPr>
          <a:xfrm>
            <a:off x="26007669" y="24113734"/>
            <a:ext cx="10300378" cy="5623206"/>
          </a:xfrm>
          <a:prstGeom prst="rect">
            <a:avLst/>
          </a:prstGeom>
        </p:spPr>
      </p:pic>
      <p:sp>
        <p:nvSpPr>
          <p:cNvPr id="24" name="Rectangle 23">
            <a:extLst>
              <a:ext uri="{FF2B5EF4-FFF2-40B4-BE49-F238E27FC236}">
                <a16:creationId xmlns:a16="http://schemas.microsoft.com/office/drawing/2014/main" id="{B465A4A9-24F6-4845-9B06-59BDC3EB4F49}"/>
              </a:ext>
            </a:extLst>
          </p:cNvPr>
          <p:cNvSpPr/>
          <p:nvPr/>
        </p:nvSpPr>
        <p:spPr>
          <a:xfrm>
            <a:off x="38044869" y="26963269"/>
            <a:ext cx="11460044" cy="5697072"/>
          </a:xfrm>
          <a:prstGeom prst="rect">
            <a:avLst/>
          </a:prstGeom>
        </p:spPr>
        <p:txBody>
          <a:bodyPr wrap="square">
            <a:spAutoFit/>
          </a:bodyPr>
          <a:lstStyle/>
          <a:p>
            <a:pPr>
              <a:lnSpc>
                <a:spcPct val="120000"/>
              </a:lnSpc>
            </a:pPr>
            <a:r>
              <a:rPr lang="en-US" sz="4400" b="1" dirty="0">
                <a:latin typeface="Lato Black" panose="020F0A02020204030203" pitchFamily="34" charset="0"/>
                <a:cs typeface="Arial" panose="020B0604020202020204" pitchFamily="34" charset="0"/>
              </a:rPr>
              <a:t>	FUTURE DIRECTIONS</a:t>
            </a:r>
          </a:p>
          <a:p>
            <a:pPr marL="457200" indent="-457200">
              <a:lnSpc>
                <a:spcPct val="120000"/>
              </a:lnSpc>
              <a:buFont typeface="Arial" panose="020B0604020202020204" pitchFamily="34" charset="0"/>
              <a:buChar char="•"/>
            </a:pPr>
            <a:r>
              <a:rPr lang="en-US" sz="4400" dirty="0">
                <a:latin typeface="Lato" panose="020F0502020204030203" pitchFamily="34" charset="0"/>
                <a:cs typeface="Arial" panose="020B0604020202020204" pitchFamily="34" charset="0"/>
              </a:rPr>
              <a:t>Perform task-based MRI</a:t>
            </a:r>
          </a:p>
          <a:p>
            <a:pPr marL="457200" indent="-457200">
              <a:lnSpc>
                <a:spcPct val="120000"/>
              </a:lnSpc>
              <a:buFont typeface="Arial" panose="020B0604020202020204" pitchFamily="34" charset="0"/>
              <a:buChar char="•"/>
            </a:pPr>
            <a:r>
              <a:rPr lang="en-US" sz="4400" dirty="0">
                <a:latin typeface="Lato" panose="020F0502020204030203" pitchFamily="34" charset="0"/>
                <a:cs typeface="Arial" panose="020B0604020202020204" pitchFamily="34" charset="0"/>
              </a:rPr>
              <a:t>Expand from ROI to whole-brain analyses</a:t>
            </a:r>
          </a:p>
          <a:p>
            <a:pPr marL="457200" indent="-457200">
              <a:lnSpc>
                <a:spcPct val="120000"/>
              </a:lnSpc>
              <a:buFont typeface="Arial" panose="020B0604020202020204" pitchFamily="34" charset="0"/>
              <a:buChar char="•"/>
            </a:pPr>
            <a:r>
              <a:rPr lang="en-US" sz="4400" dirty="0">
                <a:latin typeface="Lato" panose="020F0502020204030203" pitchFamily="34" charset="0"/>
                <a:cs typeface="Arial" panose="020B0604020202020204" pitchFamily="34" charset="0"/>
              </a:rPr>
              <a:t>Replicate findings with larger samples</a:t>
            </a:r>
          </a:p>
          <a:p>
            <a:pPr marL="457200" indent="-457200">
              <a:lnSpc>
                <a:spcPct val="120000"/>
              </a:lnSpc>
              <a:buFont typeface="Arial" panose="020B0604020202020204" pitchFamily="34" charset="0"/>
              <a:buChar char="•"/>
            </a:pPr>
            <a:r>
              <a:rPr lang="en-US" sz="4400" dirty="0">
                <a:latin typeface="Lato" panose="020F0502020204030203" pitchFamily="34" charset="0"/>
                <a:cs typeface="Arial" panose="020B0604020202020204" pitchFamily="34" charset="0"/>
              </a:rPr>
              <a:t>Investigate other EEG waveforms</a:t>
            </a:r>
          </a:p>
          <a:p>
            <a:pPr marL="457200" indent="-457200">
              <a:lnSpc>
                <a:spcPct val="120000"/>
              </a:lnSpc>
              <a:buFont typeface="Arial" panose="020B0604020202020204" pitchFamily="34" charset="0"/>
              <a:buChar char="•"/>
            </a:pPr>
            <a:r>
              <a:rPr lang="en-US" sz="4400" dirty="0">
                <a:latin typeface="Lato" panose="020F0502020204030203" pitchFamily="34" charset="0"/>
                <a:cs typeface="Arial" panose="020B0604020202020204" pitchFamily="34" charset="0"/>
              </a:rPr>
              <a:t>Monitor whether these markers respond to treatment and track progression over time</a:t>
            </a:r>
          </a:p>
        </p:txBody>
      </p:sp>
      <p:pic>
        <p:nvPicPr>
          <p:cNvPr id="13" name="Picture 2">
            <a:extLst>
              <a:ext uri="{FF2B5EF4-FFF2-40B4-BE49-F238E27FC236}">
                <a16:creationId xmlns:a16="http://schemas.microsoft.com/office/drawing/2014/main" id="{8C3904DB-174A-DA48-B578-0651EBA1406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903331" y="8684840"/>
            <a:ext cx="10276253" cy="66876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C0065C9-9A25-D74A-AF07-C498FACE3734}"/>
              </a:ext>
            </a:extLst>
          </p:cNvPr>
          <p:cNvPicPr>
            <a:picLocks noChangeAspect="1"/>
          </p:cNvPicPr>
          <p:nvPr/>
        </p:nvPicPr>
        <p:blipFill>
          <a:blip r:embed="rId11"/>
          <a:stretch>
            <a:fillRect/>
          </a:stretch>
        </p:blipFill>
        <p:spPr>
          <a:xfrm>
            <a:off x="25818937" y="8684840"/>
            <a:ext cx="10300377" cy="6005372"/>
          </a:xfrm>
          <a:prstGeom prst="rect">
            <a:avLst/>
          </a:prstGeom>
        </p:spPr>
      </p:pic>
      <p:sp>
        <p:nvSpPr>
          <p:cNvPr id="18" name="TextBox 17">
            <a:extLst>
              <a:ext uri="{FF2B5EF4-FFF2-40B4-BE49-F238E27FC236}">
                <a16:creationId xmlns:a16="http://schemas.microsoft.com/office/drawing/2014/main" id="{14BA90B3-00F6-724A-BB7B-D0C8DEA80783}"/>
              </a:ext>
            </a:extLst>
          </p:cNvPr>
          <p:cNvSpPr txBox="1"/>
          <p:nvPr/>
        </p:nvSpPr>
        <p:spPr>
          <a:xfrm>
            <a:off x="37739956" y="24493619"/>
            <a:ext cx="11637644" cy="2469650"/>
          </a:xfrm>
          <a:prstGeom prst="rect">
            <a:avLst/>
          </a:prstGeom>
          <a:noFill/>
        </p:spPr>
        <p:txBody>
          <a:bodyPr wrap="square" rtlCol="0">
            <a:spAutoFit/>
          </a:bodyPr>
          <a:lstStyle/>
          <a:p>
            <a:pPr algn="ctr">
              <a:lnSpc>
                <a:spcPct val="120000"/>
              </a:lnSpc>
            </a:pPr>
            <a:r>
              <a:rPr lang="en-US" sz="4400" dirty="0">
                <a:latin typeface="Lato" panose="020F0502020204030203" pitchFamily="34" charset="0"/>
                <a:cs typeface="Arial" panose="020B0604020202020204" pitchFamily="34" charset="0"/>
              </a:rPr>
              <a:t>Other EEG waveforms such as error-related negativity (error processing/monitoring) have been shown to differ in HD</a:t>
            </a:r>
            <a:endParaRPr lang="en-US" sz="4400" dirty="0"/>
          </a:p>
        </p:txBody>
      </p:sp>
      <p:sp>
        <p:nvSpPr>
          <p:cNvPr id="30" name="TextBox 29">
            <a:extLst>
              <a:ext uri="{FF2B5EF4-FFF2-40B4-BE49-F238E27FC236}">
                <a16:creationId xmlns:a16="http://schemas.microsoft.com/office/drawing/2014/main" id="{8C9C0518-E12F-4E41-A816-80C3BCE39DFE}"/>
              </a:ext>
            </a:extLst>
          </p:cNvPr>
          <p:cNvSpPr txBox="1"/>
          <p:nvPr/>
        </p:nvSpPr>
        <p:spPr>
          <a:xfrm>
            <a:off x="37867270" y="14008169"/>
            <a:ext cx="11540454" cy="4094711"/>
          </a:xfrm>
          <a:prstGeom prst="rect">
            <a:avLst/>
          </a:prstGeom>
          <a:noFill/>
        </p:spPr>
        <p:txBody>
          <a:bodyPr wrap="square" rtlCol="0">
            <a:spAutoFit/>
          </a:bodyPr>
          <a:lstStyle/>
          <a:p>
            <a:pPr algn="ctr">
              <a:lnSpc>
                <a:spcPct val="120000"/>
              </a:lnSpc>
            </a:pPr>
            <a:r>
              <a:rPr lang="en-US" sz="4400" dirty="0">
                <a:latin typeface="Lato" panose="020F0502020204030203" pitchFamily="34" charset="0"/>
                <a:cs typeface="Arial" panose="020B0604020202020204" pitchFamily="34" charset="0"/>
              </a:rPr>
              <a:t>Our paradigm involves stimuli that vary on dimensions such as color, duration, shape, size, and orientation, each of which elicits a </a:t>
            </a:r>
            <a:r>
              <a:rPr lang="en-US" sz="4400" dirty="0" err="1">
                <a:latin typeface="Lato" panose="020F0502020204030203" pitchFamily="34" charset="0"/>
                <a:cs typeface="Arial" panose="020B0604020202020204" pitchFamily="34" charset="0"/>
              </a:rPr>
              <a:t>vMMN</a:t>
            </a:r>
            <a:r>
              <a:rPr lang="en-US" sz="4400" dirty="0">
                <a:latin typeface="Lato" panose="020F0502020204030203" pitchFamily="34" charset="0"/>
                <a:cs typeface="Arial" panose="020B0604020202020204" pitchFamily="34" charset="0"/>
              </a:rPr>
              <a:t> response because the presented stimulus is a mismatch with the previous one</a:t>
            </a:r>
            <a:endParaRPr lang="en-US" sz="4400" dirty="0"/>
          </a:p>
        </p:txBody>
      </p:sp>
      <p:pic>
        <p:nvPicPr>
          <p:cNvPr id="19" name="Picture 18">
            <a:extLst>
              <a:ext uri="{FF2B5EF4-FFF2-40B4-BE49-F238E27FC236}">
                <a16:creationId xmlns:a16="http://schemas.microsoft.com/office/drawing/2014/main" id="{0316036E-A31E-B541-AA7F-EABBFE3D176E}"/>
              </a:ext>
            </a:extLst>
          </p:cNvPr>
          <p:cNvPicPr>
            <a:picLocks noChangeAspect="1"/>
          </p:cNvPicPr>
          <p:nvPr/>
        </p:nvPicPr>
        <p:blipFill>
          <a:blip r:embed="rId12"/>
          <a:stretch>
            <a:fillRect/>
          </a:stretch>
        </p:blipFill>
        <p:spPr>
          <a:xfrm>
            <a:off x="13903331" y="17735022"/>
            <a:ext cx="10276254" cy="6378712"/>
          </a:xfrm>
          <a:prstGeom prst="rect">
            <a:avLst/>
          </a:prstGeom>
        </p:spPr>
      </p:pic>
      <p:sp>
        <p:nvSpPr>
          <p:cNvPr id="32" name="TextBox 31">
            <a:extLst>
              <a:ext uri="{FF2B5EF4-FFF2-40B4-BE49-F238E27FC236}">
                <a16:creationId xmlns:a16="http://schemas.microsoft.com/office/drawing/2014/main" id="{FD2D9FE3-D46F-ED4B-9A32-853C9FDE4C5C}"/>
              </a:ext>
            </a:extLst>
          </p:cNvPr>
          <p:cNvSpPr txBox="1"/>
          <p:nvPr/>
        </p:nvSpPr>
        <p:spPr>
          <a:xfrm>
            <a:off x="13234914" y="15571213"/>
            <a:ext cx="11336291" cy="2012795"/>
          </a:xfrm>
          <a:prstGeom prst="rect">
            <a:avLst/>
          </a:prstGeom>
          <a:noFill/>
        </p:spPr>
        <p:txBody>
          <a:bodyPr wrap="square" rtlCol="0">
            <a:spAutoFit/>
          </a:bodyPr>
          <a:lstStyle/>
          <a:p>
            <a:pPr marL="457200" indent="-457200">
              <a:lnSpc>
                <a:spcPct val="120000"/>
              </a:lnSpc>
              <a:buFont typeface="Arial" panose="020B0604020202020204" pitchFamily="34" charset="0"/>
              <a:buChar char="•"/>
            </a:pPr>
            <a:r>
              <a:rPr lang="en-US" sz="5400" b="1" dirty="0">
                <a:latin typeface="Lato" panose="020F0502020204030203" pitchFamily="34" charset="0"/>
                <a:cs typeface="Arial" panose="020B0604020202020204" pitchFamily="34" charset="0"/>
              </a:rPr>
              <a:t>EEG reflects how the brain processes information temporally</a:t>
            </a:r>
            <a:endParaRPr lang="en-US" sz="5400" b="1" dirty="0"/>
          </a:p>
        </p:txBody>
      </p:sp>
      <p:sp>
        <p:nvSpPr>
          <p:cNvPr id="33" name="TextBox 32">
            <a:extLst>
              <a:ext uri="{FF2B5EF4-FFF2-40B4-BE49-F238E27FC236}">
                <a16:creationId xmlns:a16="http://schemas.microsoft.com/office/drawing/2014/main" id="{84470849-A494-7E42-B3D3-B2427C86C4A6}"/>
              </a:ext>
            </a:extLst>
          </p:cNvPr>
          <p:cNvSpPr txBox="1"/>
          <p:nvPr/>
        </p:nvSpPr>
        <p:spPr>
          <a:xfrm>
            <a:off x="26139994" y="15063414"/>
            <a:ext cx="10300378" cy="1015599"/>
          </a:xfrm>
          <a:prstGeom prst="rect">
            <a:avLst/>
          </a:prstGeom>
          <a:noFill/>
        </p:spPr>
        <p:txBody>
          <a:bodyPr wrap="square" rtlCol="0">
            <a:spAutoFit/>
          </a:bodyPr>
          <a:lstStyle/>
          <a:p>
            <a:pPr marL="457200" indent="-457200">
              <a:lnSpc>
                <a:spcPct val="120000"/>
              </a:lnSpc>
              <a:buFont typeface="Arial" panose="020B0604020202020204" pitchFamily="34" charset="0"/>
              <a:buChar char="•"/>
            </a:pPr>
            <a:r>
              <a:rPr lang="en-US" sz="5400" b="1" dirty="0">
                <a:latin typeface="Lato" panose="020F0502020204030203" pitchFamily="34" charset="0"/>
                <a:cs typeface="Arial" panose="020B0604020202020204" pitchFamily="34" charset="0"/>
              </a:rPr>
              <a:t>3T Siemens Prisma scanner</a:t>
            </a:r>
            <a:endParaRPr lang="en-US" sz="5400" b="1" dirty="0"/>
          </a:p>
        </p:txBody>
      </p:sp>
      <p:sp>
        <p:nvSpPr>
          <p:cNvPr id="34" name="TextBox 33">
            <a:extLst>
              <a:ext uri="{FF2B5EF4-FFF2-40B4-BE49-F238E27FC236}">
                <a16:creationId xmlns:a16="http://schemas.microsoft.com/office/drawing/2014/main" id="{49BAF0F5-D5AA-6545-9CE0-3C81EF630A35}"/>
              </a:ext>
            </a:extLst>
          </p:cNvPr>
          <p:cNvSpPr txBox="1"/>
          <p:nvPr/>
        </p:nvSpPr>
        <p:spPr>
          <a:xfrm>
            <a:off x="26139993" y="21994782"/>
            <a:ext cx="10300379" cy="2012795"/>
          </a:xfrm>
          <a:prstGeom prst="rect">
            <a:avLst/>
          </a:prstGeom>
          <a:noFill/>
        </p:spPr>
        <p:txBody>
          <a:bodyPr wrap="square" rtlCol="0">
            <a:spAutoFit/>
          </a:bodyPr>
          <a:lstStyle/>
          <a:p>
            <a:pPr marL="457200" indent="-457200">
              <a:lnSpc>
                <a:spcPct val="120000"/>
              </a:lnSpc>
              <a:buFont typeface="Arial" panose="020B0604020202020204" pitchFamily="34" charset="0"/>
              <a:buChar char="•"/>
            </a:pPr>
            <a:r>
              <a:rPr lang="en-US" sz="5400" b="1" dirty="0">
                <a:latin typeface="Lato" panose="020F0502020204030203" pitchFamily="34" charset="0"/>
                <a:cs typeface="Arial" panose="020B0604020202020204" pitchFamily="34" charset="0"/>
              </a:rPr>
              <a:t>TRACULA reconstructs white matter pathways from DTI</a:t>
            </a:r>
            <a:endParaRPr lang="en-US" sz="5400" b="1" dirty="0"/>
          </a:p>
        </p:txBody>
      </p:sp>
      <p:sp>
        <p:nvSpPr>
          <p:cNvPr id="35" name="TextBox 34">
            <a:extLst>
              <a:ext uri="{FF2B5EF4-FFF2-40B4-BE49-F238E27FC236}">
                <a16:creationId xmlns:a16="http://schemas.microsoft.com/office/drawing/2014/main" id="{E8A2CCF4-FDF6-994E-AFC4-C4D79FDA558C}"/>
              </a:ext>
            </a:extLst>
          </p:cNvPr>
          <p:cNvSpPr txBox="1"/>
          <p:nvPr/>
        </p:nvSpPr>
        <p:spPr>
          <a:xfrm>
            <a:off x="13212785" y="24262209"/>
            <a:ext cx="11942924" cy="1015599"/>
          </a:xfrm>
          <a:prstGeom prst="rect">
            <a:avLst/>
          </a:prstGeom>
          <a:noFill/>
        </p:spPr>
        <p:txBody>
          <a:bodyPr wrap="square" rtlCol="0">
            <a:spAutoFit/>
          </a:bodyPr>
          <a:lstStyle/>
          <a:p>
            <a:pPr marL="457200" indent="-457200">
              <a:lnSpc>
                <a:spcPct val="120000"/>
              </a:lnSpc>
              <a:buFont typeface="Arial" panose="020B0604020202020204" pitchFamily="34" charset="0"/>
              <a:buChar char="•"/>
            </a:pPr>
            <a:r>
              <a:rPr lang="en-US" sz="5400" b="1" dirty="0" err="1">
                <a:latin typeface="Lato" panose="020F0502020204030203" pitchFamily="34" charset="0"/>
                <a:cs typeface="Arial" panose="020B0604020202020204" pitchFamily="34" charset="0"/>
              </a:rPr>
              <a:t>FreeSurfer</a:t>
            </a:r>
            <a:r>
              <a:rPr lang="en-US" sz="5400" b="1" dirty="0">
                <a:latin typeface="Lato" panose="020F0502020204030203" pitchFamily="34" charset="0"/>
                <a:cs typeface="Arial" panose="020B0604020202020204" pitchFamily="34" charset="0"/>
              </a:rPr>
              <a:t> pipeline for structural T1</a:t>
            </a:r>
            <a:endParaRPr lang="en-US" sz="5400" b="1" dirty="0"/>
          </a:p>
        </p:txBody>
      </p:sp>
      <p:sp>
        <p:nvSpPr>
          <p:cNvPr id="36" name="TextBox 35">
            <a:extLst>
              <a:ext uri="{FF2B5EF4-FFF2-40B4-BE49-F238E27FC236}">
                <a16:creationId xmlns:a16="http://schemas.microsoft.com/office/drawing/2014/main" id="{E080773F-3A7E-B042-A63D-1A5F573D7295}"/>
              </a:ext>
            </a:extLst>
          </p:cNvPr>
          <p:cNvSpPr txBox="1"/>
          <p:nvPr/>
        </p:nvSpPr>
        <p:spPr>
          <a:xfrm>
            <a:off x="13234914" y="30774025"/>
            <a:ext cx="10562941" cy="1799403"/>
          </a:xfrm>
          <a:prstGeom prst="rect">
            <a:avLst/>
          </a:prstGeom>
          <a:noFill/>
        </p:spPr>
        <p:txBody>
          <a:bodyPr wrap="square" rtlCol="0">
            <a:spAutoFit/>
          </a:bodyPr>
          <a:lstStyle/>
          <a:p>
            <a:pPr marL="457200" indent="-457200">
              <a:lnSpc>
                <a:spcPct val="120000"/>
              </a:lnSpc>
              <a:buFont typeface="Arial" panose="020B0604020202020204" pitchFamily="34" charset="0"/>
              <a:buChar char="•"/>
            </a:pPr>
            <a:r>
              <a:rPr lang="en-US" sz="4800" b="1" dirty="0">
                <a:latin typeface="Lato" panose="020F0502020204030203" pitchFamily="34" charset="0"/>
                <a:cs typeface="Arial" panose="020B0604020202020204" pitchFamily="34" charset="0"/>
              </a:rPr>
              <a:t>CONN, a toolbox for functional connectivity between brain regions</a:t>
            </a:r>
            <a:endParaRPr lang="en-US" sz="4800" b="1" dirty="0"/>
          </a:p>
        </p:txBody>
      </p:sp>
      <p:sp>
        <p:nvSpPr>
          <p:cNvPr id="37" name="TextBox 36">
            <a:extLst>
              <a:ext uri="{FF2B5EF4-FFF2-40B4-BE49-F238E27FC236}">
                <a16:creationId xmlns:a16="http://schemas.microsoft.com/office/drawing/2014/main" id="{1DB2C541-2CEA-E048-97C8-EB8EC1B19FDC}"/>
              </a:ext>
            </a:extLst>
          </p:cNvPr>
          <p:cNvSpPr txBox="1"/>
          <p:nvPr/>
        </p:nvSpPr>
        <p:spPr>
          <a:xfrm>
            <a:off x="26139993" y="29923346"/>
            <a:ext cx="10865533" cy="2685800"/>
          </a:xfrm>
          <a:prstGeom prst="rect">
            <a:avLst/>
          </a:prstGeom>
          <a:noFill/>
        </p:spPr>
        <p:txBody>
          <a:bodyPr wrap="square" rtlCol="0">
            <a:spAutoFit/>
          </a:bodyPr>
          <a:lstStyle/>
          <a:p>
            <a:pPr marL="457200" indent="-457200">
              <a:lnSpc>
                <a:spcPct val="120000"/>
              </a:lnSpc>
              <a:buFont typeface="Arial" panose="020B0604020202020204" pitchFamily="34" charset="0"/>
              <a:buChar char="•"/>
            </a:pPr>
            <a:r>
              <a:rPr lang="en-US" sz="4800" b="1" dirty="0">
                <a:latin typeface="Lato" panose="020F0502020204030203" pitchFamily="34" charset="0"/>
                <a:cs typeface="Arial" panose="020B0604020202020204" pitchFamily="34" charset="0"/>
              </a:rPr>
              <a:t>Magnetic resonance spectroscopy output from Gannet measures levels of brain metabolites such as GABA</a:t>
            </a:r>
            <a:endParaRPr lang="en-US" sz="4800" b="1" dirty="0"/>
          </a:p>
        </p:txBody>
      </p:sp>
    </p:spTree>
    <p:extLst>
      <p:ext uri="{BB962C8B-B14F-4D97-AF65-F5344CB8AC3E}">
        <p14:creationId xmlns:p14="http://schemas.microsoft.com/office/powerpoint/2010/main" val="3036958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11211</TotalTime>
  <Words>425</Words>
  <Application>Microsoft Macintosh PowerPoint</Application>
  <PresentationFormat>Custom</PresentationFormat>
  <Paragraphs>36</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 Light</vt:lpstr>
      <vt:lpstr>Lato Black</vt:lpstr>
      <vt:lpstr>Lato</vt:lpstr>
      <vt:lpstr>Calibri</vt:lpstr>
      <vt:lpstr>Office Theme</vt:lpstr>
      <vt:lpstr>Aim 1: Use EEG (electroencephalography) to examine the visual mismatch negativity waveform in hoarding disorder and its relationship to hoarding symptom severity  Aim 2: Determine what structural brain changes might occur in hoarding disorder in particular regions of interest using MRI, and relate these neuroimaging findings to hoarding symptom severity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Morrison</dc:creator>
  <cp:lastModifiedBy>Nguyen,Binh K</cp:lastModifiedBy>
  <cp:revision>325</cp:revision>
  <dcterms:created xsi:type="dcterms:W3CDTF">2018-09-16T19:13:41Z</dcterms:created>
  <dcterms:modified xsi:type="dcterms:W3CDTF">2020-05-08T14:55:42Z</dcterms:modified>
</cp:coreProperties>
</file>