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56" r:id="rId2"/>
    <p:sldId id="257" r:id="rId3"/>
    <p:sldId id="258" r:id="rId4"/>
    <p:sldId id="260" r:id="rId5"/>
    <p:sldId id="262" r:id="rId6"/>
    <p:sldId id="263" r:id="rId7"/>
    <p:sldId id="264" r:id="rId8"/>
    <p:sldId id="265" r:id="rId9"/>
    <p:sldId id="266" r:id="rId10"/>
    <p:sldId id="268"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46CB34E-3B2D-44C0-AD46-1CE48A9711FE}" v="6" dt="2023-03-03T19:52:47.79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5266" autoAdjust="0"/>
    <p:restoredTop sz="94660"/>
  </p:normalViewPr>
  <p:slideViewPr>
    <p:cSldViewPr snapToGrid="0">
      <p:cViewPr varScale="1">
        <p:scale>
          <a:sx n="127" d="100"/>
          <a:sy n="127" d="100"/>
        </p:scale>
        <p:origin x="1176"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F82FA62-DB31-984D-B870-A6BB5F565CB5}" type="datetimeFigureOut">
              <a:rPr lang="en-US" smtClean="0"/>
              <a:t>3/31/23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63618A3-28C3-5446-9BB6-36B22259FA67}" type="slidenum">
              <a:rPr lang="en-US" smtClean="0"/>
              <a:t>‹#›</a:t>
            </a:fld>
            <a:endParaRPr lang="en-US"/>
          </a:p>
        </p:txBody>
      </p:sp>
    </p:spTree>
    <p:extLst>
      <p:ext uri="{BB962C8B-B14F-4D97-AF65-F5344CB8AC3E}">
        <p14:creationId xmlns:p14="http://schemas.microsoft.com/office/powerpoint/2010/main" val="8107046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63618A3-28C3-5446-9BB6-36B22259FA67}" type="slidenum">
              <a:rPr lang="en-US" smtClean="0"/>
              <a:t>8</a:t>
            </a:fld>
            <a:endParaRPr lang="en-US"/>
          </a:p>
        </p:txBody>
      </p:sp>
    </p:spTree>
    <p:extLst>
      <p:ext uri="{BB962C8B-B14F-4D97-AF65-F5344CB8AC3E}">
        <p14:creationId xmlns:p14="http://schemas.microsoft.com/office/powerpoint/2010/main" val="32480636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09FA450-7121-49C4-BBCA-65F6E4B4BD8A}" type="datetimeFigureOut">
              <a:rPr lang="en-US" smtClean="0"/>
              <a:t>3/31/23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D53CC1-9017-43F4-8452-805A11EB7E1C}"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502776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09FA450-7121-49C4-BBCA-65F6E4B4BD8A}" type="datetimeFigureOut">
              <a:rPr lang="en-US" smtClean="0"/>
              <a:t>3/31/23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D53CC1-9017-43F4-8452-805A11EB7E1C}" type="slidenum">
              <a:rPr lang="en-US" smtClean="0"/>
              <a:t>‹#›</a:t>
            </a:fld>
            <a:endParaRPr lang="en-US"/>
          </a:p>
        </p:txBody>
      </p:sp>
    </p:spTree>
    <p:extLst>
      <p:ext uri="{BB962C8B-B14F-4D97-AF65-F5344CB8AC3E}">
        <p14:creationId xmlns:p14="http://schemas.microsoft.com/office/powerpoint/2010/main" val="2204928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09FA450-7121-49C4-BBCA-65F6E4B4BD8A}" type="datetimeFigureOut">
              <a:rPr lang="en-US" smtClean="0"/>
              <a:t>3/31/23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D53CC1-9017-43F4-8452-805A11EB7E1C}" type="slidenum">
              <a:rPr lang="en-US" smtClean="0"/>
              <a:t>‹#›</a:t>
            </a:fld>
            <a:endParaRPr lang="en-US"/>
          </a:p>
        </p:txBody>
      </p:sp>
    </p:spTree>
    <p:extLst>
      <p:ext uri="{BB962C8B-B14F-4D97-AF65-F5344CB8AC3E}">
        <p14:creationId xmlns:p14="http://schemas.microsoft.com/office/powerpoint/2010/main" val="34874809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09FA450-7121-49C4-BBCA-65F6E4B4BD8A}" type="datetimeFigureOut">
              <a:rPr lang="en-US" smtClean="0"/>
              <a:t>3/31/23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D53CC1-9017-43F4-8452-805A11EB7E1C}" type="slidenum">
              <a:rPr lang="en-US" smtClean="0"/>
              <a:t>‹#›</a:t>
            </a:fld>
            <a:endParaRPr lang="en-US"/>
          </a:p>
        </p:txBody>
      </p:sp>
    </p:spTree>
    <p:extLst>
      <p:ext uri="{BB962C8B-B14F-4D97-AF65-F5344CB8AC3E}">
        <p14:creationId xmlns:p14="http://schemas.microsoft.com/office/powerpoint/2010/main" val="22772911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09FA450-7121-49C4-BBCA-65F6E4B4BD8A}" type="datetimeFigureOut">
              <a:rPr lang="en-US" smtClean="0"/>
              <a:t>3/31/23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D53CC1-9017-43F4-8452-805A11EB7E1C}"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575788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09FA450-7121-49C4-BBCA-65F6E4B4BD8A}" type="datetimeFigureOut">
              <a:rPr lang="en-US" smtClean="0"/>
              <a:t>3/31/23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D53CC1-9017-43F4-8452-805A11EB7E1C}" type="slidenum">
              <a:rPr lang="en-US" smtClean="0"/>
              <a:t>‹#›</a:t>
            </a:fld>
            <a:endParaRPr lang="en-US"/>
          </a:p>
        </p:txBody>
      </p:sp>
    </p:spTree>
    <p:extLst>
      <p:ext uri="{BB962C8B-B14F-4D97-AF65-F5344CB8AC3E}">
        <p14:creationId xmlns:p14="http://schemas.microsoft.com/office/powerpoint/2010/main" val="32474824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09FA450-7121-49C4-BBCA-65F6E4B4BD8A}" type="datetimeFigureOut">
              <a:rPr lang="en-US" smtClean="0"/>
              <a:t>3/31/23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CD53CC1-9017-43F4-8452-805A11EB7E1C}" type="slidenum">
              <a:rPr lang="en-US" smtClean="0"/>
              <a:t>‹#›</a:t>
            </a:fld>
            <a:endParaRPr lang="en-US"/>
          </a:p>
        </p:txBody>
      </p:sp>
    </p:spTree>
    <p:extLst>
      <p:ext uri="{BB962C8B-B14F-4D97-AF65-F5344CB8AC3E}">
        <p14:creationId xmlns:p14="http://schemas.microsoft.com/office/powerpoint/2010/main" val="14510101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09FA450-7121-49C4-BBCA-65F6E4B4BD8A}" type="datetimeFigureOut">
              <a:rPr lang="en-US" smtClean="0"/>
              <a:t>3/31/23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CD53CC1-9017-43F4-8452-805A11EB7E1C}" type="slidenum">
              <a:rPr lang="en-US" smtClean="0"/>
              <a:t>‹#›</a:t>
            </a:fld>
            <a:endParaRPr lang="en-US"/>
          </a:p>
        </p:txBody>
      </p:sp>
    </p:spTree>
    <p:extLst>
      <p:ext uri="{BB962C8B-B14F-4D97-AF65-F5344CB8AC3E}">
        <p14:creationId xmlns:p14="http://schemas.microsoft.com/office/powerpoint/2010/main" val="29397787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009FA450-7121-49C4-BBCA-65F6E4B4BD8A}" type="datetimeFigureOut">
              <a:rPr lang="en-US" smtClean="0"/>
              <a:t>3/31/23</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ECD53CC1-9017-43F4-8452-805A11EB7E1C}" type="slidenum">
              <a:rPr lang="en-US" smtClean="0"/>
              <a:t>‹#›</a:t>
            </a:fld>
            <a:endParaRPr lang="en-US"/>
          </a:p>
        </p:txBody>
      </p:sp>
    </p:spTree>
    <p:extLst>
      <p:ext uri="{BB962C8B-B14F-4D97-AF65-F5344CB8AC3E}">
        <p14:creationId xmlns:p14="http://schemas.microsoft.com/office/powerpoint/2010/main" val="11581067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009FA450-7121-49C4-BBCA-65F6E4B4BD8A}" type="datetimeFigureOut">
              <a:rPr lang="en-US" smtClean="0"/>
              <a:t>3/31/23</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ECD53CC1-9017-43F4-8452-805A11EB7E1C}" type="slidenum">
              <a:rPr lang="en-US" smtClean="0"/>
              <a:t>‹#›</a:t>
            </a:fld>
            <a:endParaRPr lang="en-US"/>
          </a:p>
        </p:txBody>
      </p:sp>
    </p:spTree>
    <p:extLst>
      <p:ext uri="{BB962C8B-B14F-4D97-AF65-F5344CB8AC3E}">
        <p14:creationId xmlns:p14="http://schemas.microsoft.com/office/powerpoint/2010/main" val="29580868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09FA450-7121-49C4-BBCA-65F6E4B4BD8A}" type="datetimeFigureOut">
              <a:rPr lang="en-US" smtClean="0"/>
              <a:t>3/31/23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D53CC1-9017-43F4-8452-805A11EB7E1C}" type="slidenum">
              <a:rPr lang="en-US" smtClean="0"/>
              <a:t>‹#›</a:t>
            </a:fld>
            <a:endParaRPr lang="en-US"/>
          </a:p>
        </p:txBody>
      </p:sp>
    </p:spTree>
    <p:extLst>
      <p:ext uri="{BB962C8B-B14F-4D97-AF65-F5344CB8AC3E}">
        <p14:creationId xmlns:p14="http://schemas.microsoft.com/office/powerpoint/2010/main" val="2195146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009FA450-7121-49C4-BBCA-65F6E4B4BD8A}" type="datetimeFigureOut">
              <a:rPr lang="en-US" smtClean="0"/>
              <a:t>3/31/23</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ECD53CC1-9017-43F4-8452-805A11EB7E1C}"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9886909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3B51EE-3C0D-88F5-013D-D7EF9F6365F7}"/>
              </a:ext>
            </a:extLst>
          </p:cNvPr>
          <p:cNvSpPr>
            <a:spLocks noGrp="1"/>
          </p:cNvSpPr>
          <p:nvPr>
            <p:ph type="ctrTitle"/>
          </p:nvPr>
        </p:nvSpPr>
        <p:spPr>
          <a:xfrm>
            <a:off x="1221348" y="444922"/>
            <a:ext cx="10058399" cy="2984078"/>
          </a:xfrm>
          <a:solidFill>
            <a:schemeClr val="accent6">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ormAutofit fontScale="90000"/>
          </a:bodyPr>
          <a:lstStyle/>
          <a:p>
            <a:pPr algn="ctr"/>
            <a:r>
              <a:rPr lang="en-US" sz="6000" dirty="0"/>
              <a:t>Genomic Centers for</a:t>
            </a:r>
            <a:br>
              <a:rPr lang="en-US" sz="6000" dirty="0"/>
            </a:br>
            <a:r>
              <a:rPr lang="en-US" sz="6000" dirty="0"/>
              <a:t>Infectious Disease (GCID) Program</a:t>
            </a:r>
            <a:br>
              <a:rPr lang="en-US" sz="4400" dirty="0"/>
            </a:br>
            <a:endParaRPr lang="en-US" sz="4400" dirty="0"/>
          </a:p>
        </p:txBody>
      </p:sp>
      <p:sp>
        <p:nvSpPr>
          <p:cNvPr id="3" name="Subtitle 2">
            <a:extLst>
              <a:ext uri="{FF2B5EF4-FFF2-40B4-BE49-F238E27FC236}">
                <a16:creationId xmlns:a16="http://schemas.microsoft.com/office/drawing/2014/main" id="{C6473C39-92BF-6A67-B188-B12136BBC624}"/>
              </a:ext>
            </a:extLst>
          </p:cNvPr>
          <p:cNvSpPr>
            <a:spLocks noGrp="1"/>
          </p:cNvSpPr>
          <p:nvPr>
            <p:ph type="subTitle" idx="1"/>
          </p:nvPr>
        </p:nvSpPr>
        <p:spPr>
          <a:xfrm>
            <a:off x="1221349" y="4446290"/>
            <a:ext cx="10058400" cy="1469318"/>
          </a:xfrm>
        </p:spPr>
        <p:txBody>
          <a:bodyPr>
            <a:normAutofit/>
          </a:bodyPr>
          <a:lstStyle/>
          <a:p>
            <a:pPr marL="0" indent="0" algn="ctr">
              <a:buNone/>
            </a:pPr>
            <a:r>
              <a:rPr lang="en-US" sz="4600" b="1" dirty="0"/>
              <a:t>RFA-AI-23-015</a:t>
            </a:r>
          </a:p>
          <a:p>
            <a:pPr marL="0" indent="0" algn="ctr">
              <a:buNone/>
            </a:pPr>
            <a:r>
              <a:rPr lang="en-US" b="1" dirty="0"/>
              <a:t>U19 Cooperative Agreement</a:t>
            </a:r>
          </a:p>
          <a:p>
            <a:pPr marL="0" indent="0">
              <a:buNone/>
            </a:pPr>
            <a:endParaRPr lang="en-US" sz="4600" b="1" dirty="0"/>
          </a:p>
          <a:p>
            <a:endParaRPr lang="en-US" dirty="0"/>
          </a:p>
        </p:txBody>
      </p:sp>
    </p:spTree>
    <p:extLst>
      <p:ext uri="{BB962C8B-B14F-4D97-AF65-F5344CB8AC3E}">
        <p14:creationId xmlns:p14="http://schemas.microsoft.com/office/powerpoint/2010/main" val="42498877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97B33A-58E5-1F0A-0251-6FBD9088E7A3}"/>
              </a:ext>
            </a:extLst>
          </p:cNvPr>
          <p:cNvSpPr>
            <a:spLocks noGrp="1"/>
          </p:cNvSpPr>
          <p:nvPr>
            <p:ph type="title"/>
          </p:nvPr>
        </p:nvSpPr>
        <p:spPr/>
        <p:txBody>
          <a:bodyPr>
            <a:normAutofit/>
          </a:bodyPr>
          <a:lstStyle/>
          <a:p>
            <a:r>
              <a:rPr lang="en-US" sz="5400" dirty="0"/>
              <a:t>UF GCID</a:t>
            </a:r>
          </a:p>
        </p:txBody>
      </p:sp>
      <p:sp>
        <p:nvSpPr>
          <p:cNvPr id="3" name="Content Placeholder 2">
            <a:extLst>
              <a:ext uri="{FF2B5EF4-FFF2-40B4-BE49-F238E27FC236}">
                <a16:creationId xmlns:a16="http://schemas.microsoft.com/office/drawing/2014/main" id="{6A6A916C-CC73-8291-375D-A2F990E16527}"/>
              </a:ext>
            </a:extLst>
          </p:cNvPr>
          <p:cNvSpPr>
            <a:spLocks noGrp="1"/>
          </p:cNvSpPr>
          <p:nvPr>
            <p:ph idx="1"/>
          </p:nvPr>
        </p:nvSpPr>
        <p:spPr>
          <a:xfrm>
            <a:off x="4277816" y="61393"/>
            <a:ext cx="7664142" cy="575176"/>
          </a:xfrm>
        </p:spPr>
        <p:txBody>
          <a:bodyPr>
            <a:normAutofit fontScale="92500" lnSpcReduction="10000"/>
          </a:bodyPr>
          <a:lstStyle/>
          <a:p>
            <a:pPr marL="0" indent="0" algn="ctr">
              <a:buNone/>
            </a:pPr>
            <a:r>
              <a:rPr lang="en-US" b="1" i="1" dirty="0"/>
              <a:t>A comprehensive Genomic Data Science/AI framework for diagnosing, preventing, and treating microbial infections</a:t>
            </a:r>
          </a:p>
        </p:txBody>
      </p:sp>
      <p:sp>
        <p:nvSpPr>
          <p:cNvPr id="4" name="Text Placeholder 3">
            <a:extLst>
              <a:ext uri="{FF2B5EF4-FFF2-40B4-BE49-F238E27FC236}">
                <a16:creationId xmlns:a16="http://schemas.microsoft.com/office/drawing/2014/main" id="{4CEEB9FC-3A1F-AF38-0B0E-8C52F6A446ED}"/>
              </a:ext>
            </a:extLst>
          </p:cNvPr>
          <p:cNvSpPr>
            <a:spLocks noGrp="1"/>
          </p:cNvSpPr>
          <p:nvPr>
            <p:ph type="body" sz="half" idx="2"/>
          </p:nvPr>
        </p:nvSpPr>
        <p:spPr>
          <a:xfrm>
            <a:off x="266282" y="3217480"/>
            <a:ext cx="3200400" cy="3379124"/>
          </a:xfrm>
        </p:spPr>
        <p:txBody>
          <a:bodyPr>
            <a:normAutofit/>
          </a:bodyPr>
          <a:lstStyle/>
          <a:p>
            <a:r>
              <a:rPr lang="en-US" sz="2400" dirty="0"/>
              <a:t>Proposed Vision (so far)</a:t>
            </a:r>
          </a:p>
        </p:txBody>
      </p:sp>
      <p:sp>
        <p:nvSpPr>
          <p:cNvPr id="11" name="TextBox 10">
            <a:extLst>
              <a:ext uri="{FF2B5EF4-FFF2-40B4-BE49-F238E27FC236}">
                <a16:creationId xmlns:a16="http://schemas.microsoft.com/office/drawing/2014/main" id="{B1601AAA-A716-C63A-9FC7-2F4593C04318}"/>
              </a:ext>
            </a:extLst>
          </p:cNvPr>
          <p:cNvSpPr txBox="1"/>
          <p:nvPr/>
        </p:nvSpPr>
        <p:spPr>
          <a:xfrm>
            <a:off x="6605054" y="4505260"/>
            <a:ext cx="1644508" cy="369332"/>
          </a:xfrm>
          <a:prstGeom prst="rect">
            <a:avLst/>
          </a:prstGeom>
          <a:noFill/>
        </p:spPr>
        <p:txBody>
          <a:bodyPr wrap="square" rtlCol="0">
            <a:spAutoFit/>
          </a:bodyPr>
          <a:lstStyle/>
          <a:p>
            <a:r>
              <a:rPr lang="en-US" dirty="0"/>
              <a:t>   Fast response</a:t>
            </a:r>
          </a:p>
        </p:txBody>
      </p:sp>
      <p:sp>
        <p:nvSpPr>
          <p:cNvPr id="15" name="Content Placeholder 2">
            <a:extLst>
              <a:ext uri="{FF2B5EF4-FFF2-40B4-BE49-F238E27FC236}">
                <a16:creationId xmlns:a16="http://schemas.microsoft.com/office/drawing/2014/main" id="{9895FFF2-6467-BA8A-FEE4-F2893AD3A106}"/>
              </a:ext>
            </a:extLst>
          </p:cNvPr>
          <p:cNvSpPr txBox="1">
            <a:spLocks/>
          </p:cNvSpPr>
          <p:nvPr/>
        </p:nvSpPr>
        <p:spPr>
          <a:xfrm>
            <a:off x="5245409" y="4885782"/>
            <a:ext cx="4409857" cy="1860188"/>
          </a:xfrm>
          <a:prstGeom prst="rect">
            <a:avLst/>
          </a:prstGeom>
        </p:spPr>
        <p:txBody>
          <a:bodyPr vert="horz" lIns="0" tIns="45720" rIns="0" bIns="45720" rtlCol="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indent="0" algn="ctr">
              <a:buNone/>
            </a:pPr>
            <a:r>
              <a:rPr lang="en-US" sz="1400" i="1" dirty="0"/>
              <a:t>Host/pathogen scDNA sequencing</a:t>
            </a:r>
          </a:p>
          <a:p>
            <a:pPr marL="0" indent="0" algn="ctr">
              <a:buNone/>
            </a:pPr>
            <a:r>
              <a:rPr lang="en-US" sz="1400" i="1" dirty="0"/>
              <a:t>Host/pathogen </a:t>
            </a:r>
            <a:r>
              <a:rPr lang="en-US" sz="1400" i="1" dirty="0" err="1"/>
              <a:t>scRNA</a:t>
            </a:r>
            <a:r>
              <a:rPr lang="en-US" sz="1400" i="1" dirty="0"/>
              <a:t> sequencing</a:t>
            </a:r>
          </a:p>
          <a:p>
            <a:pPr marL="0" indent="0" algn="ctr">
              <a:buNone/>
            </a:pPr>
            <a:r>
              <a:rPr lang="en-US" sz="1400" i="1" dirty="0"/>
              <a:t>3D tissues bioprinting/organoids</a:t>
            </a:r>
          </a:p>
          <a:p>
            <a:pPr marL="0" indent="0" algn="ctr">
              <a:buNone/>
            </a:pPr>
            <a:r>
              <a:rPr lang="en-US" sz="1400" i="1" dirty="0"/>
              <a:t>Diagnostic biomarkers/drug discovery</a:t>
            </a:r>
          </a:p>
          <a:p>
            <a:pPr marL="0" indent="0" algn="ctr">
              <a:buNone/>
            </a:pPr>
            <a:r>
              <a:rPr lang="en-US" sz="1400" i="1" dirty="0"/>
              <a:t>Phylodynamic/Phyloanatomy modeling </a:t>
            </a:r>
          </a:p>
        </p:txBody>
      </p:sp>
      <p:sp>
        <p:nvSpPr>
          <p:cNvPr id="9" name="Content Placeholder 2">
            <a:extLst>
              <a:ext uri="{FF2B5EF4-FFF2-40B4-BE49-F238E27FC236}">
                <a16:creationId xmlns:a16="http://schemas.microsoft.com/office/drawing/2014/main" id="{62CD6A72-FCC6-5C43-B91F-4FC7D7A19ED5}"/>
              </a:ext>
            </a:extLst>
          </p:cNvPr>
          <p:cNvSpPr txBox="1">
            <a:spLocks/>
          </p:cNvSpPr>
          <p:nvPr/>
        </p:nvSpPr>
        <p:spPr>
          <a:xfrm>
            <a:off x="9785767" y="816041"/>
            <a:ext cx="2370813" cy="1200005"/>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lnSpc>
                <a:spcPct val="100000"/>
              </a:lnSpc>
              <a:spcBef>
                <a:spcPts val="0"/>
              </a:spcBef>
              <a:spcAft>
                <a:spcPts val="0"/>
              </a:spcAft>
            </a:pPr>
            <a:r>
              <a:rPr lang="en-US" sz="1600" i="1" dirty="0"/>
              <a:t>Fungi</a:t>
            </a:r>
          </a:p>
          <a:p>
            <a:pPr>
              <a:lnSpc>
                <a:spcPct val="100000"/>
              </a:lnSpc>
              <a:spcBef>
                <a:spcPts val="0"/>
              </a:spcBef>
              <a:spcAft>
                <a:spcPts val="0"/>
              </a:spcAft>
            </a:pPr>
            <a:r>
              <a:rPr lang="en-US" sz="1600" i="1" dirty="0"/>
              <a:t>Viruses</a:t>
            </a:r>
          </a:p>
          <a:p>
            <a:pPr>
              <a:lnSpc>
                <a:spcPct val="100000"/>
              </a:lnSpc>
              <a:spcBef>
                <a:spcPts val="0"/>
              </a:spcBef>
              <a:spcAft>
                <a:spcPts val="0"/>
              </a:spcAft>
            </a:pPr>
            <a:r>
              <a:rPr lang="en-US" sz="1600" i="1" dirty="0"/>
              <a:t>Bacteria</a:t>
            </a:r>
          </a:p>
          <a:p>
            <a:pPr>
              <a:lnSpc>
                <a:spcPct val="100000"/>
              </a:lnSpc>
              <a:spcBef>
                <a:spcPts val="0"/>
              </a:spcBef>
              <a:spcAft>
                <a:spcPts val="0"/>
              </a:spcAft>
            </a:pPr>
            <a:r>
              <a:rPr lang="en-US" sz="1600" i="1" dirty="0"/>
              <a:t>Parasites</a:t>
            </a:r>
          </a:p>
        </p:txBody>
      </p:sp>
      <p:sp>
        <p:nvSpPr>
          <p:cNvPr id="14" name="Left Brace 13">
            <a:extLst>
              <a:ext uri="{FF2B5EF4-FFF2-40B4-BE49-F238E27FC236}">
                <a16:creationId xmlns:a16="http://schemas.microsoft.com/office/drawing/2014/main" id="{173DD748-A12B-17E7-1911-9EDF37FE7706}"/>
              </a:ext>
            </a:extLst>
          </p:cNvPr>
          <p:cNvSpPr/>
          <p:nvPr/>
        </p:nvSpPr>
        <p:spPr>
          <a:xfrm>
            <a:off x="8682392" y="782049"/>
            <a:ext cx="2065191" cy="1085456"/>
          </a:xfrm>
          <a:prstGeom prst="leftBrace">
            <a:avLst>
              <a:gd name="adj1" fmla="val 8333"/>
              <a:gd name="adj2" fmla="val 4871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18" name="Group 17">
            <a:extLst>
              <a:ext uri="{FF2B5EF4-FFF2-40B4-BE49-F238E27FC236}">
                <a16:creationId xmlns:a16="http://schemas.microsoft.com/office/drawing/2014/main" id="{8DD7A288-E49B-A34B-2218-73291ECFF53B}"/>
              </a:ext>
            </a:extLst>
          </p:cNvPr>
          <p:cNvGrpSpPr/>
          <p:nvPr/>
        </p:nvGrpSpPr>
        <p:grpSpPr>
          <a:xfrm>
            <a:off x="4912598" y="1827076"/>
            <a:ext cx="5094032" cy="2286000"/>
            <a:chOff x="5486399" y="803868"/>
            <a:chExt cx="4919790" cy="2542233"/>
          </a:xfrm>
        </p:grpSpPr>
        <p:sp>
          <p:nvSpPr>
            <p:cNvPr id="17" name="Rounded Rectangle 16">
              <a:extLst>
                <a:ext uri="{FF2B5EF4-FFF2-40B4-BE49-F238E27FC236}">
                  <a16:creationId xmlns:a16="http://schemas.microsoft.com/office/drawing/2014/main" id="{A2C15824-A39B-B5C4-E682-F72C2EDEC1FF}"/>
                </a:ext>
              </a:extLst>
            </p:cNvPr>
            <p:cNvSpPr/>
            <p:nvPr/>
          </p:nvSpPr>
          <p:spPr>
            <a:xfrm>
              <a:off x="5486399" y="803868"/>
              <a:ext cx="4919790" cy="254223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6" name="Graphic 15">
              <a:extLst>
                <a:ext uri="{FF2B5EF4-FFF2-40B4-BE49-F238E27FC236}">
                  <a16:creationId xmlns:a16="http://schemas.microsoft.com/office/drawing/2014/main" id="{312F7DCB-6105-13D7-A4E0-F43EAAE21B2C}"/>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5769009" y="1033642"/>
              <a:ext cx="4311580" cy="2127646"/>
            </a:xfrm>
            <a:prstGeom prst="rect">
              <a:avLst/>
            </a:prstGeom>
          </p:spPr>
        </p:pic>
      </p:grpSp>
      <p:sp>
        <p:nvSpPr>
          <p:cNvPr id="19" name="Up Arrow 18">
            <a:extLst>
              <a:ext uri="{FF2B5EF4-FFF2-40B4-BE49-F238E27FC236}">
                <a16:creationId xmlns:a16="http://schemas.microsoft.com/office/drawing/2014/main" id="{177C58DB-BDC7-4F51-6BC6-19714D3DDE02}"/>
              </a:ext>
            </a:extLst>
          </p:cNvPr>
          <p:cNvSpPr/>
          <p:nvPr/>
        </p:nvSpPr>
        <p:spPr>
          <a:xfrm>
            <a:off x="7373467" y="1535360"/>
            <a:ext cx="172845" cy="1071359"/>
          </a:xfrm>
          <a:prstGeom prst="up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a:extLst>
              <a:ext uri="{FF2B5EF4-FFF2-40B4-BE49-F238E27FC236}">
                <a16:creationId xmlns:a16="http://schemas.microsoft.com/office/drawing/2014/main" id="{29AEE334-A279-F8B4-3158-D424950D6930}"/>
              </a:ext>
            </a:extLst>
          </p:cNvPr>
          <p:cNvSpPr txBox="1"/>
          <p:nvPr/>
        </p:nvSpPr>
        <p:spPr>
          <a:xfrm>
            <a:off x="5921416" y="1126600"/>
            <a:ext cx="3092169" cy="369332"/>
          </a:xfrm>
          <a:prstGeom prst="rect">
            <a:avLst/>
          </a:prstGeom>
          <a:noFill/>
        </p:spPr>
        <p:txBody>
          <a:bodyPr wrap="square">
            <a:spAutoFit/>
          </a:bodyPr>
          <a:lstStyle/>
          <a:p>
            <a:r>
              <a:rPr lang="en-US" dirty="0"/>
              <a:t>Threat assessment/Forecast</a:t>
            </a:r>
          </a:p>
        </p:txBody>
      </p:sp>
      <p:sp>
        <p:nvSpPr>
          <p:cNvPr id="23" name="Up Arrow 22">
            <a:extLst>
              <a:ext uri="{FF2B5EF4-FFF2-40B4-BE49-F238E27FC236}">
                <a16:creationId xmlns:a16="http://schemas.microsoft.com/office/drawing/2014/main" id="{04C11708-5946-572F-768D-F91C97DA708F}"/>
              </a:ext>
            </a:extLst>
          </p:cNvPr>
          <p:cNvSpPr/>
          <p:nvPr/>
        </p:nvSpPr>
        <p:spPr>
          <a:xfrm rot="10800000">
            <a:off x="7055412" y="4167085"/>
            <a:ext cx="772254" cy="369332"/>
          </a:xfrm>
          <a:prstGeom prst="up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69317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ED6708A-FDED-CFF1-2EFF-90D5136222C0}"/>
              </a:ext>
            </a:extLst>
          </p:cNvPr>
          <p:cNvSpPr txBox="1"/>
          <p:nvPr/>
        </p:nvSpPr>
        <p:spPr>
          <a:xfrm>
            <a:off x="1728132" y="1585518"/>
            <a:ext cx="8883941" cy="4154984"/>
          </a:xfrm>
          <a:prstGeom prst="rect">
            <a:avLst/>
          </a:prstGeom>
          <a:noFill/>
        </p:spPr>
        <p:txBody>
          <a:bodyPr wrap="square">
            <a:spAutoFit/>
          </a:bodyPr>
          <a:lstStyle/>
          <a:p>
            <a:pPr marL="457200" indent="-457200">
              <a:buFont typeface="+mj-lt"/>
              <a:buAutoNum type="arabicPeriod"/>
            </a:pPr>
            <a:r>
              <a:rPr lang="en-US" sz="2400" dirty="0"/>
              <a:t>To advance the development and use of innovative genomic and bioinformatics tools: emphasis on human pathogens and their interactions with 	the host and microbiome</a:t>
            </a:r>
          </a:p>
          <a:p>
            <a:pPr marL="457200" indent="-457200">
              <a:buFont typeface="+mj-lt"/>
              <a:buAutoNum type="arabicPeriod"/>
            </a:pPr>
            <a:r>
              <a:rPr lang="en-US" sz="2400" dirty="0"/>
              <a:t>To rapidly respond to emerging needs, especially during disease outbreaks</a:t>
            </a:r>
          </a:p>
          <a:p>
            <a:pPr marL="457200" indent="-457200">
              <a:buFont typeface="+mj-lt"/>
              <a:buAutoNum type="arabicPeriod"/>
            </a:pPr>
            <a:r>
              <a:rPr lang="en-US" sz="2400" dirty="0"/>
              <a:t>To address basic, translational, and clinically relevant questions in host-pathogen interactions.</a:t>
            </a:r>
          </a:p>
          <a:p>
            <a:pPr marL="457200" indent="-457200">
              <a:buFont typeface="+mj-lt"/>
              <a:buAutoNum type="arabicPeriod"/>
            </a:pPr>
            <a:r>
              <a:rPr lang="en-US" sz="2400" dirty="0"/>
              <a:t>To support the development of genomics-based tools to diagnose, prevent, and treat infectious diseases. </a:t>
            </a:r>
          </a:p>
          <a:p>
            <a:pPr marL="457200" indent="-457200">
              <a:buFont typeface="+mj-lt"/>
              <a:buAutoNum type="arabicPeriod"/>
            </a:pPr>
            <a:r>
              <a:rPr lang="en-US" sz="2400" dirty="0"/>
              <a:t>To be poised to leverage the expertise and resources within the network to assist in a coordinated research response.</a:t>
            </a:r>
          </a:p>
        </p:txBody>
      </p:sp>
      <p:sp>
        <p:nvSpPr>
          <p:cNvPr id="4" name="TextBox 3">
            <a:extLst>
              <a:ext uri="{FF2B5EF4-FFF2-40B4-BE49-F238E27FC236}">
                <a16:creationId xmlns:a16="http://schemas.microsoft.com/office/drawing/2014/main" id="{B155FDB3-C18E-C9BC-7253-EF0F7F82F808}"/>
              </a:ext>
            </a:extLst>
          </p:cNvPr>
          <p:cNvSpPr txBox="1"/>
          <p:nvPr/>
        </p:nvSpPr>
        <p:spPr>
          <a:xfrm>
            <a:off x="4563611" y="343949"/>
            <a:ext cx="2747868" cy="1015663"/>
          </a:xfrm>
          <a:prstGeom prst="rect">
            <a:avLst/>
          </a:prstGeom>
          <a:noFill/>
        </p:spPr>
        <p:txBody>
          <a:bodyPr wrap="none" rtlCol="0">
            <a:spAutoFit/>
          </a:bodyPr>
          <a:lstStyle/>
          <a:p>
            <a:r>
              <a:rPr lang="en-US" sz="6000" dirty="0"/>
              <a:t>Purpose</a:t>
            </a:r>
          </a:p>
        </p:txBody>
      </p:sp>
    </p:spTree>
    <p:extLst>
      <p:ext uri="{BB962C8B-B14F-4D97-AF65-F5344CB8AC3E}">
        <p14:creationId xmlns:p14="http://schemas.microsoft.com/office/powerpoint/2010/main" val="35553128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72DF44B-457B-DCA1-DCAF-EAF185F23B7C}"/>
              </a:ext>
            </a:extLst>
          </p:cNvPr>
          <p:cNvSpPr>
            <a:spLocks noGrp="1"/>
          </p:cNvSpPr>
          <p:nvPr>
            <p:ph idx="1"/>
          </p:nvPr>
        </p:nvSpPr>
        <p:spPr>
          <a:xfrm>
            <a:off x="4286773" y="1639247"/>
            <a:ext cx="6808555" cy="1084656"/>
          </a:xfrm>
        </p:spPr>
        <p:txBody>
          <a:bodyPr>
            <a:normAutofit fontScale="85000" lnSpcReduction="20000"/>
          </a:bodyPr>
          <a:lstStyle/>
          <a:p>
            <a:pPr marL="0" indent="0">
              <a:buNone/>
            </a:pPr>
            <a:r>
              <a:rPr lang="en-US" sz="2600" dirty="0"/>
              <a:t>IMPORTANT DATES</a:t>
            </a:r>
          </a:p>
          <a:p>
            <a:pPr marL="0" indent="0">
              <a:buNone/>
            </a:pPr>
            <a:r>
              <a:rPr lang="en-US" dirty="0"/>
              <a:t>May 2, 2023 – nonbinding letter of intent due</a:t>
            </a:r>
          </a:p>
          <a:p>
            <a:pPr marL="0" indent="0">
              <a:buNone/>
            </a:pPr>
            <a:r>
              <a:rPr lang="en-US" dirty="0"/>
              <a:t>June 2, 2023 – application due date</a:t>
            </a:r>
          </a:p>
          <a:p>
            <a:pPr marL="0" indent="0">
              <a:buNone/>
            </a:pPr>
            <a:endParaRPr lang="en-US" dirty="0"/>
          </a:p>
        </p:txBody>
      </p:sp>
      <p:sp>
        <p:nvSpPr>
          <p:cNvPr id="5" name="TextBox 4">
            <a:extLst>
              <a:ext uri="{FF2B5EF4-FFF2-40B4-BE49-F238E27FC236}">
                <a16:creationId xmlns:a16="http://schemas.microsoft.com/office/drawing/2014/main" id="{11B026EA-EB55-8CD4-630F-86DA69A5DC49}"/>
              </a:ext>
            </a:extLst>
          </p:cNvPr>
          <p:cNvSpPr txBox="1"/>
          <p:nvPr/>
        </p:nvSpPr>
        <p:spPr>
          <a:xfrm>
            <a:off x="4244828" y="394282"/>
            <a:ext cx="5486401" cy="1015663"/>
          </a:xfrm>
          <a:prstGeom prst="rect">
            <a:avLst/>
          </a:prstGeom>
          <a:noFill/>
        </p:spPr>
        <p:txBody>
          <a:bodyPr wrap="square" rtlCol="0">
            <a:spAutoFit/>
          </a:bodyPr>
          <a:lstStyle/>
          <a:p>
            <a:r>
              <a:rPr lang="en-US" sz="6000" dirty="0"/>
              <a:t>HOUSEKEEPING</a:t>
            </a:r>
          </a:p>
        </p:txBody>
      </p:sp>
      <p:sp>
        <p:nvSpPr>
          <p:cNvPr id="6" name="TextBox 5">
            <a:extLst>
              <a:ext uri="{FF2B5EF4-FFF2-40B4-BE49-F238E27FC236}">
                <a16:creationId xmlns:a16="http://schemas.microsoft.com/office/drawing/2014/main" id="{8174E572-FD23-9EC4-467F-D4B93981D5A7}"/>
              </a:ext>
            </a:extLst>
          </p:cNvPr>
          <p:cNvSpPr txBox="1"/>
          <p:nvPr/>
        </p:nvSpPr>
        <p:spPr>
          <a:xfrm>
            <a:off x="4152549" y="2953205"/>
            <a:ext cx="7242131" cy="1292662"/>
          </a:xfrm>
          <a:prstGeom prst="rect">
            <a:avLst/>
          </a:prstGeom>
          <a:noFill/>
        </p:spPr>
        <p:txBody>
          <a:bodyPr wrap="square" rtlCol="0">
            <a:spAutoFit/>
          </a:bodyPr>
          <a:lstStyle/>
          <a:p>
            <a:r>
              <a:rPr lang="en-US" sz="2400" dirty="0"/>
              <a:t>FUNDING</a:t>
            </a:r>
          </a:p>
          <a:p>
            <a:r>
              <a:rPr lang="en-US" dirty="0"/>
              <a:t>Application budgets are not expected to exceed $2.85 million in direct costs per year, which includes up to $50,000 in direct costs for one Collaborative Pilot Project per year.  </a:t>
            </a:r>
            <a:r>
              <a:rPr lang="en-US" dirty="0">
                <a:highlight>
                  <a:srgbClr val="FFFF00"/>
                </a:highlight>
              </a:rPr>
              <a:t>NO SPECIFIC COMPONENT BUDGET LIMITS</a:t>
            </a:r>
          </a:p>
        </p:txBody>
      </p:sp>
      <p:sp>
        <p:nvSpPr>
          <p:cNvPr id="7" name="TextBox 6">
            <a:extLst>
              <a:ext uri="{FF2B5EF4-FFF2-40B4-BE49-F238E27FC236}">
                <a16:creationId xmlns:a16="http://schemas.microsoft.com/office/drawing/2014/main" id="{0C9717E7-032C-EE95-8339-1D18D231E267}"/>
              </a:ext>
            </a:extLst>
          </p:cNvPr>
          <p:cNvSpPr txBox="1"/>
          <p:nvPr/>
        </p:nvSpPr>
        <p:spPr>
          <a:xfrm>
            <a:off x="4244828" y="4563512"/>
            <a:ext cx="3158942" cy="369332"/>
          </a:xfrm>
          <a:prstGeom prst="rect">
            <a:avLst/>
          </a:prstGeom>
          <a:noFill/>
        </p:spPr>
        <p:txBody>
          <a:bodyPr wrap="none" rtlCol="0">
            <a:spAutoFit/>
          </a:bodyPr>
          <a:lstStyle/>
          <a:p>
            <a:r>
              <a:rPr lang="en-US" dirty="0"/>
              <a:t>The maximum period is 5 years.</a:t>
            </a:r>
          </a:p>
        </p:txBody>
      </p:sp>
      <p:sp>
        <p:nvSpPr>
          <p:cNvPr id="8" name="TextBox 7">
            <a:extLst>
              <a:ext uri="{FF2B5EF4-FFF2-40B4-BE49-F238E27FC236}">
                <a16:creationId xmlns:a16="http://schemas.microsoft.com/office/drawing/2014/main" id="{AABB2A4C-9BE9-673C-7CCD-9B78E091808F}"/>
              </a:ext>
            </a:extLst>
          </p:cNvPr>
          <p:cNvSpPr txBox="1"/>
          <p:nvPr/>
        </p:nvSpPr>
        <p:spPr>
          <a:xfrm>
            <a:off x="4286773" y="5584094"/>
            <a:ext cx="2063385" cy="369332"/>
          </a:xfrm>
          <a:prstGeom prst="rect">
            <a:avLst/>
          </a:prstGeom>
          <a:noFill/>
        </p:spPr>
        <p:txBody>
          <a:bodyPr wrap="none" rtlCol="0">
            <a:spAutoFit/>
          </a:bodyPr>
          <a:lstStyle/>
          <a:p>
            <a:r>
              <a:rPr lang="en-US" dirty="0"/>
              <a:t>NO CLINICAL TRIALS</a:t>
            </a:r>
          </a:p>
        </p:txBody>
      </p:sp>
      <p:sp>
        <p:nvSpPr>
          <p:cNvPr id="9" name="TextBox 8">
            <a:extLst>
              <a:ext uri="{FF2B5EF4-FFF2-40B4-BE49-F238E27FC236}">
                <a16:creationId xmlns:a16="http://schemas.microsoft.com/office/drawing/2014/main" id="{CF452CB5-987B-4169-F3B7-CFE86E4784BF}"/>
              </a:ext>
            </a:extLst>
          </p:cNvPr>
          <p:cNvSpPr txBox="1"/>
          <p:nvPr/>
        </p:nvSpPr>
        <p:spPr>
          <a:xfrm>
            <a:off x="4286773" y="6094386"/>
            <a:ext cx="3254289" cy="369332"/>
          </a:xfrm>
          <a:prstGeom prst="rect">
            <a:avLst/>
          </a:prstGeom>
          <a:noFill/>
        </p:spPr>
        <p:txBody>
          <a:bodyPr wrap="none" rtlCol="0">
            <a:spAutoFit/>
          </a:bodyPr>
          <a:lstStyle/>
          <a:p>
            <a:r>
              <a:rPr lang="en-US" dirty="0"/>
              <a:t>Foreign components are allowed</a:t>
            </a:r>
          </a:p>
        </p:txBody>
      </p:sp>
      <p:sp>
        <p:nvSpPr>
          <p:cNvPr id="10" name="TextBox 9">
            <a:extLst>
              <a:ext uri="{FF2B5EF4-FFF2-40B4-BE49-F238E27FC236}">
                <a16:creationId xmlns:a16="http://schemas.microsoft.com/office/drawing/2014/main" id="{075FFE17-00B6-6362-6941-B8B0DE116DFF}"/>
              </a:ext>
            </a:extLst>
          </p:cNvPr>
          <p:cNvSpPr txBox="1"/>
          <p:nvPr/>
        </p:nvSpPr>
        <p:spPr>
          <a:xfrm>
            <a:off x="4244828" y="5073803"/>
            <a:ext cx="4860882" cy="369332"/>
          </a:xfrm>
          <a:prstGeom prst="rect">
            <a:avLst/>
          </a:prstGeom>
          <a:noFill/>
        </p:spPr>
        <p:txBody>
          <a:bodyPr wrap="none" rtlCol="0">
            <a:spAutoFit/>
          </a:bodyPr>
          <a:lstStyle/>
          <a:p>
            <a:r>
              <a:rPr lang="en-US" dirty="0"/>
              <a:t>More than one application per institution allowed</a:t>
            </a:r>
          </a:p>
        </p:txBody>
      </p:sp>
    </p:spTree>
    <p:extLst>
      <p:ext uri="{BB962C8B-B14F-4D97-AF65-F5344CB8AC3E}">
        <p14:creationId xmlns:p14="http://schemas.microsoft.com/office/powerpoint/2010/main" val="1785335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326DC6-D3C7-563E-2065-D010B2A9D398}"/>
              </a:ext>
            </a:extLst>
          </p:cNvPr>
          <p:cNvSpPr>
            <a:spLocks noGrp="1"/>
          </p:cNvSpPr>
          <p:nvPr>
            <p:ph type="title"/>
          </p:nvPr>
        </p:nvSpPr>
        <p:spPr/>
        <p:txBody>
          <a:bodyPr/>
          <a:lstStyle/>
          <a:p>
            <a:r>
              <a:rPr lang="en-US" dirty="0"/>
              <a:t>GCID Program Components</a:t>
            </a:r>
          </a:p>
        </p:txBody>
      </p:sp>
      <p:sp>
        <p:nvSpPr>
          <p:cNvPr id="3" name="Content Placeholder 2">
            <a:extLst>
              <a:ext uri="{FF2B5EF4-FFF2-40B4-BE49-F238E27FC236}">
                <a16:creationId xmlns:a16="http://schemas.microsoft.com/office/drawing/2014/main" id="{B5B283CB-3A69-9266-050C-1FB703A0D6E5}"/>
              </a:ext>
            </a:extLst>
          </p:cNvPr>
          <p:cNvSpPr>
            <a:spLocks noGrp="1"/>
          </p:cNvSpPr>
          <p:nvPr>
            <p:ph idx="1"/>
          </p:nvPr>
        </p:nvSpPr>
        <p:spPr/>
        <p:txBody>
          <a:bodyPr>
            <a:normAutofit/>
          </a:bodyPr>
          <a:lstStyle/>
          <a:p>
            <a:endParaRPr lang="en-US" sz="2800" dirty="0"/>
          </a:p>
          <a:p>
            <a:r>
              <a:rPr lang="en-US" sz="2800" dirty="0"/>
              <a:t>Overall</a:t>
            </a:r>
          </a:p>
          <a:p>
            <a:r>
              <a:rPr lang="en-US" sz="2800" dirty="0"/>
              <a:t>Administrative Core (1) 12 pages</a:t>
            </a:r>
          </a:p>
          <a:p>
            <a:r>
              <a:rPr lang="en-US" sz="2800" dirty="0"/>
              <a:t>Technology and Data Core (1) 12 pages</a:t>
            </a:r>
          </a:p>
          <a:p>
            <a:pPr marL="0" indent="0">
              <a:buNone/>
            </a:pPr>
            <a:r>
              <a:rPr lang="en-US" sz="2800" dirty="0"/>
              <a:t> Optional Scientific Core (1) 6 pages</a:t>
            </a:r>
          </a:p>
          <a:p>
            <a:r>
              <a:rPr lang="en-US" sz="2800" dirty="0"/>
              <a:t>Research Projects  (4) 12 pages each</a:t>
            </a:r>
          </a:p>
          <a:p>
            <a:pPr algn="ctr"/>
            <a:endParaRPr lang="en-US" sz="2800" dirty="0"/>
          </a:p>
        </p:txBody>
      </p:sp>
    </p:spTree>
    <p:extLst>
      <p:ext uri="{BB962C8B-B14F-4D97-AF65-F5344CB8AC3E}">
        <p14:creationId xmlns:p14="http://schemas.microsoft.com/office/powerpoint/2010/main" val="18384199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D8E61E-5086-D2C9-C5DB-A2A17D26A13C}"/>
              </a:ext>
            </a:extLst>
          </p:cNvPr>
          <p:cNvSpPr>
            <a:spLocks noGrp="1"/>
          </p:cNvSpPr>
          <p:nvPr>
            <p:ph type="title"/>
          </p:nvPr>
        </p:nvSpPr>
        <p:spPr/>
        <p:txBody>
          <a:bodyPr/>
          <a:lstStyle/>
          <a:p>
            <a:r>
              <a:rPr lang="en-US" dirty="0"/>
              <a:t>Administrative Core</a:t>
            </a:r>
          </a:p>
        </p:txBody>
      </p:sp>
      <p:sp>
        <p:nvSpPr>
          <p:cNvPr id="3" name="Content Placeholder 2">
            <a:extLst>
              <a:ext uri="{FF2B5EF4-FFF2-40B4-BE49-F238E27FC236}">
                <a16:creationId xmlns:a16="http://schemas.microsoft.com/office/drawing/2014/main" id="{09F29144-AFAF-913C-A3C8-2312D5C599D9}"/>
              </a:ext>
            </a:extLst>
          </p:cNvPr>
          <p:cNvSpPr>
            <a:spLocks noGrp="1"/>
          </p:cNvSpPr>
          <p:nvPr>
            <p:ph idx="1"/>
          </p:nvPr>
        </p:nvSpPr>
        <p:spPr/>
        <p:txBody>
          <a:bodyPr>
            <a:normAutofit/>
          </a:bodyPr>
          <a:lstStyle/>
          <a:p>
            <a:r>
              <a:rPr lang="en-US" dirty="0"/>
              <a:t>Headed by the Contact PD/PI, that will be responsible for Center activities</a:t>
            </a:r>
          </a:p>
          <a:p>
            <a:r>
              <a:rPr lang="en-US" b="1" dirty="0"/>
              <a:t>Collaborative Pilot Projects (CPPs): </a:t>
            </a:r>
            <a:r>
              <a:rPr lang="en-US" dirty="0"/>
              <a:t>This FOA supports Collaborative Pilot Projects for small-scale studies in areas of shared scientific or technological interest between the funded GCIDs, and of benefit to the broader scientific community. The projects will be identified by the Administrative Core with input from the Administrative Core Leader and with NIAID consultation.</a:t>
            </a:r>
          </a:p>
          <a:p>
            <a:r>
              <a:rPr lang="en-US" b="1" dirty="0"/>
              <a:t>Emergency Response Projects (ERPs): </a:t>
            </a:r>
            <a:r>
              <a:rPr lang="en-US" dirty="0"/>
              <a:t>This FOA supports Emergency Response Projects to develop critical genomics-based technological tools, methods, and studies that advance our understanding of pathogens </a:t>
            </a:r>
            <a:r>
              <a:rPr lang="en-US"/>
              <a:t>during pandemic </a:t>
            </a:r>
            <a:r>
              <a:rPr lang="en-US" dirty="0"/>
              <a:t>and epidemic outbreaks. Similar to the CPPs, the projects will be identified by the Administrative Core and its leaders, with NIAID consultation.</a:t>
            </a:r>
          </a:p>
          <a:p>
            <a:r>
              <a:rPr lang="en-US" b="1" dirty="0"/>
              <a:t>Plan for Enhancing Diverse Perspectives (PEDP): </a:t>
            </a:r>
            <a:r>
              <a:rPr lang="en-US" dirty="0"/>
              <a:t>This initiative requires a Plan for Enhancing Diverse Perspectives. The Administrative Core will oversee and ensure the implementation of the Center's PEDP.</a:t>
            </a:r>
          </a:p>
        </p:txBody>
      </p:sp>
    </p:spTree>
    <p:extLst>
      <p:ext uri="{BB962C8B-B14F-4D97-AF65-F5344CB8AC3E}">
        <p14:creationId xmlns:p14="http://schemas.microsoft.com/office/powerpoint/2010/main" val="39494838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B5C332-8D2C-679F-8B6C-4ACD20E72510}"/>
              </a:ext>
            </a:extLst>
          </p:cNvPr>
          <p:cNvSpPr>
            <a:spLocks noGrp="1"/>
          </p:cNvSpPr>
          <p:nvPr>
            <p:ph type="title"/>
          </p:nvPr>
        </p:nvSpPr>
        <p:spPr/>
        <p:txBody>
          <a:bodyPr/>
          <a:lstStyle/>
          <a:p>
            <a:r>
              <a:rPr lang="en-US" dirty="0"/>
              <a:t>Technology and Data Core</a:t>
            </a:r>
          </a:p>
        </p:txBody>
      </p:sp>
      <p:sp>
        <p:nvSpPr>
          <p:cNvPr id="3" name="Content Placeholder 2">
            <a:extLst>
              <a:ext uri="{FF2B5EF4-FFF2-40B4-BE49-F238E27FC236}">
                <a16:creationId xmlns:a16="http://schemas.microsoft.com/office/drawing/2014/main" id="{B605E0FA-959B-AB33-86AE-602E8727F5DA}"/>
              </a:ext>
            </a:extLst>
          </p:cNvPr>
          <p:cNvSpPr>
            <a:spLocks noGrp="1"/>
          </p:cNvSpPr>
          <p:nvPr>
            <p:ph idx="1"/>
          </p:nvPr>
        </p:nvSpPr>
        <p:spPr/>
        <p:txBody>
          <a:bodyPr>
            <a:noAutofit/>
          </a:bodyPr>
          <a:lstStyle/>
          <a:p>
            <a:r>
              <a:rPr lang="en-US" dirty="0"/>
              <a:t>Support research and development to offer innovative genomic and data technologies as a shared resource to all research projects. </a:t>
            </a:r>
          </a:p>
          <a:p>
            <a:r>
              <a:rPr lang="en-US" dirty="0"/>
              <a:t>The Core synergizes with the Research Projects  </a:t>
            </a:r>
          </a:p>
          <a:p>
            <a:r>
              <a:rPr lang="en-US" dirty="0"/>
              <a:t>1) develop innovative genome and related sequencing technologies and approaches, including large-scale high-throughput sequencing, transcriptomics, and metagenomics; </a:t>
            </a:r>
          </a:p>
          <a:p>
            <a:r>
              <a:rPr lang="en-US" dirty="0"/>
              <a:t>2) provide data analysis and management capabilities and support, including innovative bioinformatics, computational and data visualization, and integration approaches; and </a:t>
            </a:r>
          </a:p>
          <a:p>
            <a:r>
              <a:rPr lang="en-US" dirty="0"/>
              <a:t>3) efficiently and rapidly disseminate generated data, analysis tools, reagents, and other resources generated to the broader scientific</a:t>
            </a:r>
          </a:p>
        </p:txBody>
      </p:sp>
    </p:spTree>
    <p:extLst>
      <p:ext uri="{BB962C8B-B14F-4D97-AF65-F5344CB8AC3E}">
        <p14:creationId xmlns:p14="http://schemas.microsoft.com/office/powerpoint/2010/main" val="26333816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05EE8E-CC9E-DEB0-966E-938618E54933}"/>
              </a:ext>
            </a:extLst>
          </p:cNvPr>
          <p:cNvSpPr>
            <a:spLocks noGrp="1"/>
          </p:cNvSpPr>
          <p:nvPr>
            <p:ph type="title"/>
          </p:nvPr>
        </p:nvSpPr>
        <p:spPr/>
        <p:txBody>
          <a:bodyPr/>
          <a:lstStyle/>
          <a:p>
            <a:r>
              <a:rPr lang="en-US" dirty="0"/>
              <a:t>Optional Scientific Core</a:t>
            </a:r>
          </a:p>
        </p:txBody>
      </p:sp>
      <p:sp>
        <p:nvSpPr>
          <p:cNvPr id="3" name="Content Placeholder 2">
            <a:extLst>
              <a:ext uri="{FF2B5EF4-FFF2-40B4-BE49-F238E27FC236}">
                <a16:creationId xmlns:a16="http://schemas.microsoft.com/office/drawing/2014/main" id="{3D9AB5D3-782A-0C11-DC7B-FB9EF64689CD}"/>
              </a:ext>
            </a:extLst>
          </p:cNvPr>
          <p:cNvSpPr>
            <a:spLocks noGrp="1"/>
          </p:cNvSpPr>
          <p:nvPr>
            <p:ph idx="1"/>
          </p:nvPr>
        </p:nvSpPr>
        <p:spPr/>
        <p:txBody>
          <a:bodyPr>
            <a:normAutofit/>
          </a:bodyPr>
          <a:lstStyle/>
          <a:p>
            <a:r>
              <a:rPr lang="en-US" sz="2400" dirty="0"/>
              <a:t>To support resources and/or facilities that are essential for the activities of two or more Research Projects.</a:t>
            </a:r>
          </a:p>
          <a:p>
            <a:endParaRPr lang="en-US" sz="2400" dirty="0"/>
          </a:p>
          <a:p>
            <a:r>
              <a:rPr lang="en-US" sz="2400" dirty="0"/>
              <a:t>Optional Cores must be well justified and provide support to at least 2 Research Projects</a:t>
            </a:r>
          </a:p>
        </p:txBody>
      </p:sp>
    </p:spTree>
    <p:extLst>
      <p:ext uri="{BB962C8B-B14F-4D97-AF65-F5344CB8AC3E}">
        <p14:creationId xmlns:p14="http://schemas.microsoft.com/office/powerpoint/2010/main" val="17855017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052599-6E73-83CF-A7B2-A58AD9DDDA51}"/>
              </a:ext>
            </a:extLst>
          </p:cNvPr>
          <p:cNvSpPr>
            <a:spLocks noGrp="1"/>
          </p:cNvSpPr>
          <p:nvPr>
            <p:ph type="title"/>
          </p:nvPr>
        </p:nvSpPr>
        <p:spPr/>
        <p:txBody>
          <a:bodyPr/>
          <a:lstStyle/>
          <a:p>
            <a:r>
              <a:rPr lang="en-US" dirty="0"/>
              <a:t>Research Projects</a:t>
            </a:r>
          </a:p>
        </p:txBody>
      </p:sp>
      <p:sp>
        <p:nvSpPr>
          <p:cNvPr id="3" name="Content Placeholder 2">
            <a:extLst>
              <a:ext uri="{FF2B5EF4-FFF2-40B4-BE49-F238E27FC236}">
                <a16:creationId xmlns:a16="http://schemas.microsoft.com/office/drawing/2014/main" id="{CB9299DC-A966-8AB1-5E9D-FAEC8370674D}"/>
              </a:ext>
            </a:extLst>
          </p:cNvPr>
          <p:cNvSpPr>
            <a:spLocks noGrp="1"/>
          </p:cNvSpPr>
          <p:nvPr>
            <p:ph idx="1"/>
          </p:nvPr>
        </p:nvSpPr>
        <p:spPr/>
        <p:txBody>
          <a:bodyPr>
            <a:normAutofit/>
          </a:bodyPr>
          <a:lstStyle/>
          <a:p>
            <a:r>
              <a:rPr lang="en-US" dirty="0"/>
              <a:t>Must propose 4 separate Research Projects</a:t>
            </a:r>
          </a:p>
          <a:p>
            <a:r>
              <a:rPr lang="en-US" dirty="0"/>
              <a:t>Each addresses a different human pathogen group centered around the theme of viruses, bacteria, fungi, parasites, and vectors.</a:t>
            </a:r>
          </a:p>
          <a:p>
            <a:r>
              <a:rPr lang="en-US" dirty="0"/>
              <a:t>Applicants are encouraged to incorporate pathogens in the NIAID priority pathogens list and Prototype Pathogens, as well as microbiome analysis</a:t>
            </a:r>
          </a:p>
          <a:p>
            <a:r>
              <a:rPr lang="en-US" dirty="0"/>
              <a:t>Research projects are:</a:t>
            </a:r>
          </a:p>
          <a:p>
            <a:pPr lvl="1"/>
            <a:r>
              <a:rPr lang="en-US" dirty="0"/>
              <a:t>expected to incorporate state-of-the-art technologies and approaches and use a combination of genomic sequencing, functional genomics, and bioinformatics analyses to understand infectious diseases</a:t>
            </a:r>
          </a:p>
          <a:p>
            <a:pPr lvl="1"/>
            <a:r>
              <a:rPr lang="en-US" dirty="0"/>
              <a:t>expected that during pathogen outbreaks, the relevant research project is prepared to undertake Emergency Response Projects to support NIAID's infectious disease response and to advance knowledge about emerging pathogens</a:t>
            </a:r>
          </a:p>
        </p:txBody>
      </p:sp>
    </p:spTree>
    <p:extLst>
      <p:ext uri="{BB962C8B-B14F-4D97-AF65-F5344CB8AC3E}">
        <p14:creationId xmlns:p14="http://schemas.microsoft.com/office/powerpoint/2010/main" val="41628568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97B33A-58E5-1F0A-0251-6FBD9088E7A3}"/>
              </a:ext>
            </a:extLst>
          </p:cNvPr>
          <p:cNvSpPr>
            <a:spLocks noGrp="1"/>
          </p:cNvSpPr>
          <p:nvPr>
            <p:ph type="title"/>
          </p:nvPr>
        </p:nvSpPr>
        <p:spPr>
          <a:xfrm>
            <a:off x="149087" y="246489"/>
            <a:ext cx="3200400" cy="836876"/>
          </a:xfrm>
        </p:spPr>
        <p:txBody>
          <a:bodyPr>
            <a:normAutofit/>
          </a:bodyPr>
          <a:lstStyle/>
          <a:p>
            <a:r>
              <a:rPr lang="en-US" sz="5400" dirty="0"/>
              <a:t>UF GCID</a:t>
            </a:r>
          </a:p>
        </p:txBody>
      </p:sp>
      <p:sp>
        <p:nvSpPr>
          <p:cNvPr id="4" name="Text Placeholder 3">
            <a:extLst>
              <a:ext uri="{FF2B5EF4-FFF2-40B4-BE49-F238E27FC236}">
                <a16:creationId xmlns:a16="http://schemas.microsoft.com/office/drawing/2014/main" id="{4CEEB9FC-3A1F-AF38-0B0E-8C52F6A446ED}"/>
              </a:ext>
            </a:extLst>
          </p:cNvPr>
          <p:cNvSpPr>
            <a:spLocks noGrp="1"/>
          </p:cNvSpPr>
          <p:nvPr>
            <p:ph type="body" sz="half" idx="2"/>
          </p:nvPr>
        </p:nvSpPr>
        <p:spPr>
          <a:xfrm>
            <a:off x="149087" y="1102250"/>
            <a:ext cx="3588026" cy="3509508"/>
          </a:xfrm>
        </p:spPr>
        <p:txBody>
          <a:bodyPr>
            <a:normAutofit/>
          </a:bodyPr>
          <a:lstStyle/>
          <a:p>
            <a:r>
              <a:rPr lang="en-US" sz="2400" dirty="0"/>
              <a:t>Proposed Vision (so far):</a:t>
            </a:r>
          </a:p>
          <a:p>
            <a:endParaRPr lang="en-US" sz="2400" dirty="0"/>
          </a:p>
          <a:p>
            <a:pPr algn="ctr"/>
            <a:r>
              <a:rPr lang="en-US" sz="2400" b="1" i="1" dirty="0">
                <a:solidFill>
                  <a:srgbClr val="FFFF00"/>
                </a:solidFill>
              </a:rPr>
              <a:t>A comprehensive Genomic Data Science/AI framework for diagnosing, preventing, and treating microbial infections</a:t>
            </a:r>
          </a:p>
          <a:p>
            <a:endParaRPr lang="en-US" sz="2400" dirty="0"/>
          </a:p>
        </p:txBody>
      </p:sp>
      <p:sp>
        <p:nvSpPr>
          <p:cNvPr id="15" name="Content Placeholder 2">
            <a:extLst>
              <a:ext uri="{FF2B5EF4-FFF2-40B4-BE49-F238E27FC236}">
                <a16:creationId xmlns:a16="http://schemas.microsoft.com/office/drawing/2014/main" id="{9895FFF2-6467-BA8A-FEE4-F2893AD3A106}"/>
              </a:ext>
            </a:extLst>
          </p:cNvPr>
          <p:cNvSpPr txBox="1">
            <a:spLocks/>
          </p:cNvSpPr>
          <p:nvPr/>
        </p:nvSpPr>
        <p:spPr>
          <a:xfrm>
            <a:off x="4273826" y="196794"/>
            <a:ext cx="7798904" cy="6512120"/>
          </a:xfrm>
          <a:prstGeom prst="rect">
            <a:avLst/>
          </a:prstGeom>
        </p:spPr>
        <p:txBody>
          <a:bodyPr vert="horz" lIns="0" tIns="45720" rIns="0" bIns="45720" rtlCol="0">
            <a:normAutofit fontScale="85000" lnSpcReduction="20000"/>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indent="0" algn="ctr">
              <a:buNone/>
            </a:pPr>
            <a:r>
              <a:rPr lang="en-US" sz="2200" b="1" dirty="0"/>
              <a:t>Key Investigators</a:t>
            </a:r>
          </a:p>
          <a:p>
            <a:pPr marL="0" indent="0">
              <a:buNone/>
            </a:pPr>
            <a:r>
              <a:rPr lang="en-US" sz="1800" b="1" i="1" dirty="0"/>
              <a:t>Co-PDs </a:t>
            </a:r>
            <a:r>
              <a:rPr lang="en-US" sz="1800" b="1" dirty="0"/>
              <a:t>(Administrative Core)</a:t>
            </a:r>
          </a:p>
          <a:p>
            <a:pPr>
              <a:buFont typeface="Wingdings" pitchFamily="2" charset="2"/>
              <a:buChar char="Ø"/>
            </a:pPr>
            <a:r>
              <a:rPr lang="en-US" sz="1800" i="1" dirty="0"/>
              <a:t>Marco Salemi, George Drusano, Mattia Prosperi</a:t>
            </a:r>
          </a:p>
          <a:p>
            <a:pPr marL="0" indent="0">
              <a:buNone/>
            </a:pPr>
            <a:r>
              <a:rPr lang="en-US" sz="1800" b="1" i="1" dirty="0"/>
              <a:t>Co-PI/co-Inv</a:t>
            </a:r>
          </a:p>
          <a:p>
            <a:pPr>
              <a:buFont typeface="Wingdings" pitchFamily="2" charset="2"/>
              <a:buChar char="Ø"/>
            </a:pPr>
            <a:r>
              <a:rPr lang="en-US" sz="1800" i="1" dirty="0"/>
              <a:t>Brittany Rife Magalis</a:t>
            </a:r>
          </a:p>
          <a:p>
            <a:pPr>
              <a:buFont typeface="Wingdings" pitchFamily="2" charset="2"/>
              <a:buChar char="Ø"/>
            </a:pPr>
            <a:r>
              <a:rPr lang="en-US" sz="1800" i="1" dirty="0"/>
              <a:t>Bian Jiang</a:t>
            </a:r>
          </a:p>
          <a:p>
            <a:pPr>
              <a:buFont typeface="Wingdings" pitchFamily="2" charset="2"/>
              <a:buChar char="Ø"/>
            </a:pPr>
            <a:r>
              <a:rPr lang="en-US" sz="1800" i="1" dirty="0"/>
              <a:t>Megan Stanifer</a:t>
            </a:r>
          </a:p>
          <a:p>
            <a:pPr>
              <a:buFont typeface="Wingdings" pitchFamily="2" charset="2"/>
              <a:buChar char="Ø"/>
            </a:pPr>
            <a:r>
              <a:rPr lang="en-US" sz="1800" i="1" dirty="0"/>
              <a:t>Steeve Boulant</a:t>
            </a:r>
          </a:p>
          <a:p>
            <a:pPr>
              <a:buFont typeface="Wingdings" pitchFamily="2" charset="2"/>
              <a:buChar char="Ø"/>
            </a:pPr>
            <a:r>
              <a:rPr lang="en-US" sz="1800" i="1" dirty="0"/>
              <a:t>Steven Madore (ICBR)</a:t>
            </a:r>
          </a:p>
          <a:p>
            <a:pPr>
              <a:buFont typeface="Wingdings" pitchFamily="2" charset="2"/>
              <a:buChar char="Ø"/>
            </a:pPr>
            <a:r>
              <a:rPr lang="en-US" sz="1800" i="1" dirty="0"/>
              <a:t>Simone Marini</a:t>
            </a:r>
          </a:p>
          <a:p>
            <a:pPr>
              <a:buFont typeface="Wingdings" pitchFamily="2" charset="2"/>
              <a:buChar char="Ø"/>
            </a:pPr>
            <a:r>
              <a:rPr lang="en-US" sz="1800" i="1" dirty="0"/>
              <a:t>Rui Yin</a:t>
            </a:r>
          </a:p>
          <a:p>
            <a:pPr>
              <a:buFont typeface="Wingdings" pitchFamily="2" charset="2"/>
              <a:buChar char="Ø"/>
            </a:pPr>
            <a:r>
              <a:rPr lang="en-US" sz="1800" i="1" dirty="0"/>
              <a:t>Derek Cummings</a:t>
            </a:r>
          </a:p>
          <a:p>
            <a:pPr>
              <a:buFont typeface="Wingdings" pitchFamily="2" charset="2"/>
              <a:buChar char="Ø"/>
            </a:pPr>
            <a:r>
              <a:rPr lang="en-US" sz="1800" i="1" dirty="0"/>
              <a:t>Glenn Morris</a:t>
            </a:r>
          </a:p>
          <a:p>
            <a:pPr>
              <a:buFont typeface="Wingdings" pitchFamily="2" charset="2"/>
              <a:buChar char="Ø"/>
            </a:pPr>
            <a:r>
              <a:rPr lang="en-US" sz="1800" i="1" dirty="0"/>
              <a:t>Carla Mavian </a:t>
            </a:r>
          </a:p>
          <a:p>
            <a:pPr>
              <a:buFont typeface="Wingdings" pitchFamily="2" charset="2"/>
              <a:buChar char="Ø"/>
            </a:pPr>
            <a:r>
              <a:rPr lang="en-US" sz="1800" i="1" dirty="0"/>
              <a:t> </a:t>
            </a:r>
            <a:r>
              <a:rPr lang="en-US" sz="1800" i="1" dirty="0" err="1"/>
              <a:t>Drusano’s</a:t>
            </a:r>
            <a:r>
              <a:rPr lang="en-US" sz="1800" i="1" dirty="0"/>
              <a:t> group…</a:t>
            </a:r>
          </a:p>
          <a:p>
            <a:pPr>
              <a:buFont typeface="Wingdings" pitchFamily="2" charset="2"/>
              <a:buChar char="Ø"/>
            </a:pPr>
            <a:r>
              <a:rPr lang="en-US" sz="1800" i="1" dirty="0"/>
              <a:t>Susana Valente (Scripps)</a:t>
            </a:r>
          </a:p>
          <a:p>
            <a:pPr>
              <a:buFont typeface="Wingdings" pitchFamily="2" charset="2"/>
              <a:buChar char="Ø"/>
            </a:pPr>
            <a:r>
              <a:rPr lang="en-US" sz="1800" i="1" dirty="0"/>
              <a:t>Matthew Disney (Scripps)</a:t>
            </a:r>
          </a:p>
          <a:p>
            <a:pPr>
              <a:buFont typeface="Wingdings" pitchFamily="2" charset="2"/>
              <a:buChar char="Ø"/>
            </a:pPr>
            <a:r>
              <a:rPr lang="en-US" sz="1800" i="1" dirty="0"/>
              <a:t>David Bloom (epigenetic regulation)</a:t>
            </a:r>
          </a:p>
          <a:p>
            <a:pPr>
              <a:buFont typeface="Wingdings" pitchFamily="2" charset="2"/>
              <a:buChar char="Ø"/>
            </a:pPr>
            <a:r>
              <a:rPr lang="en-US" sz="1800" i="1" dirty="0"/>
              <a:t>Jason Blackburn </a:t>
            </a:r>
          </a:p>
          <a:p>
            <a:pPr>
              <a:buFont typeface="Wingdings" pitchFamily="2" charset="2"/>
              <a:buChar char="Ø"/>
            </a:pPr>
            <a:endParaRPr lang="en-US" sz="1800" i="1" dirty="0"/>
          </a:p>
          <a:p>
            <a:endParaRPr lang="en-US" sz="1800" i="1" dirty="0"/>
          </a:p>
        </p:txBody>
      </p:sp>
      <p:sp>
        <p:nvSpPr>
          <p:cNvPr id="6" name="Right Brace 5">
            <a:extLst>
              <a:ext uri="{FF2B5EF4-FFF2-40B4-BE49-F238E27FC236}">
                <a16:creationId xmlns:a16="http://schemas.microsoft.com/office/drawing/2014/main" id="{14A73B49-D2C3-7BB4-EFE5-4B349A17FB69}"/>
              </a:ext>
            </a:extLst>
          </p:cNvPr>
          <p:cNvSpPr/>
          <p:nvPr/>
        </p:nvSpPr>
        <p:spPr>
          <a:xfrm>
            <a:off x="6221894" y="1558970"/>
            <a:ext cx="357809" cy="1651372"/>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TextBox 6">
            <a:extLst>
              <a:ext uri="{FF2B5EF4-FFF2-40B4-BE49-F238E27FC236}">
                <a16:creationId xmlns:a16="http://schemas.microsoft.com/office/drawing/2014/main" id="{72C76B12-74EC-78B9-C1CE-254CB53C75B5}"/>
              </a:ext>
            </a:extLst>
          </p:cNvPr>
          <p:cNvSpPr txBox="1"/>
          <p:nvPr/>
        </p:nvSpPr>
        <p:spPr>
          <a:xfrm>
            <a:off x="6543755" y="2107848"/>
            <a:ext cx="1324465" cy="523220"/>
          </a:xfrm>
          <a:prstGeom prst="rect">
            <a:avLst/>
          </a:prstGeom>
          <a:noFill/>
        </p:spPr>
        <p:txBody>
          <a:bodyPr wrap="none" rtlCol="0">
            <a:spAutoFit/>
          </a:bodyPr>
          <a:lstStyle/>
          <a:p>
            <a:pPr algn="ctr"/>
            <a:r>
              <a:rPr lang="en-US" sz="1400" dirty="0"/>
              <a:t>Technology and</a:t>
            </a:r>
          </a:p>
          <a:p>
            <a:pPr algn="ctr"/>
            <a:r>
              <a:rPr lang="en-US" sz="1400" dirty="0"/>
              <a:t>Data Core</a:t>
            </a:r>
          </a:p>
        </p:txBody>
      </p:sp>
      <p:sp>
        <p:nvSpPr>
          <p:cNvPr id="8" name="Right Brace 7">
            <a:extLst>
              <a:ext uri="{FF2B5EF4-FFF2-40B4-BE49-F238E27FC236}">
                <a16:creationId xmlns:a16="http://schemas.microsoft.com/office/drawing/2014/main" id="{40AC217D-47DA-60B7-7CF3-2A5A853B3474}"/>
              </a:ext>
            </a:extLst>
          </p:cNvPr>
          <p:cNvSpPr/>
          <p:nvPr/>
        </p:nvSpPr>
        <p:spPr>
          <a:xfrm>
            <a:off x="6217469" y="3317226"/>
            <a:ext cx="357809" cy="437254"/>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TextBox 8">
            <a:extLst>
              <a:ext uri="{FF2B5EF4-FFF2-40B4-BE49-F238E27FC236}">
                <a16:creationId xmlns:a16="http://schemas.microsoft.com/office/drawing/2014/main" id="{EC7C40CA-869E-4302-E1CB-B39DE4CFA51A}"/>
              </a:ext>
            </a:extLst>
          </p:cNvPr>
          <p:cNvSpPr txBox="1"/>
          <p:nvPr/>
        </p:nvSpPr>
        <p:spPr>
          <a:xfrm>
            <a:off x="6555277" y="3382549"/>
            <a:ext cx="2486450" cy="307777"/>
          </a:xfrm>
          <a:prstGeom prst="rect">
            <a:avLst/>
          </a:prstGeom>
          <a:noFill/>
        </p:spPr>
        <p:txBody>
          <a:bodyPr wrap="none" rtlCol="0">
            <a:spAutoFit/>
          </a:bodyPr>
          <a:lstStyle/>
          <a:p>
            <a:pPr algn="ctr"/>
            <a:r>
              <a:rPr lang="en-US" sz="1400" dirty="0"/>
              <a:t>Data Intelligence Scientific Core</a:t>
            </a:r>
          </a:p>
        </p:txBody>
      </p:sp>
      <p:sp>
        <p:nvSpPr>
          <p:cNvPr id="19" name="TextBox 18">
            <a:extLst>
              <a:ext uri="{FF2B5EF4-FFF2-40B4-BE49-F238E27FC236}">
                <a16:creationId xmlns:a16="http://schemas.microsoft.com/office/drawing/2014/main" id="{0A4BCDDD-C972-BD0D-7A07-F60A598205D0}"/>
              </a:ext>
            </a:extLst>
          </p:cNvPr>
          <p:cNvSpPr txBox="1"/>
          <p:nvPr/>
        </p:nvSpPr>
        <p:spPr>
          <a:xfrm>
            <a:off x="8305542" y="1568986"/>
            <a:ext cx="3637979" cy="1600438"/>
          </a:xfrm>
          <a:prstGeom prst="rect">
            <a:avLst/>
          </a:prstGeom>
          <a:noFill/>
        </p:spPr>
        <p:txBody>
          <a:bodyPr wrap="square" rtlCol="0">
            <a:spAutoFit/>
          </a:bodyPr>
          <a:lstStyle/>
          <a:p>
            <a:pPr algn="ctr"/>
            <a:r>
              <a:rPr lang="en-US" sz="1400" dirty="0"/>
              <a:t>(1) Single-cell One-Shot Multi-Omic SequencIng System (sc-OSMOSIS)</a:t>
            </a:r>
          </a:p>
          <a:p>
            <a:r>
              <a:rPr lang="en-US" sz="1400" dirty="0"/>
              <a:t>Development of one-platform/one experiment system for sc host/pathogen genomic, transcriptomic and cell phenotyping</a:t>
            </a:r>
          </a:p>
          <a:p>
            <a:r>
              <a:rPr lang="en-US" sz="1400" dirty="0"/>
              <a:t>(2) Organoids technology for drug discovery</a:t>
            </a:r>
          </a:p>
          <a:p>
            <a:r>
              <a:rPr lang="en-US" sz="1400" dirty="0"/>
              <a:t>(3) Data science</a:t>
            </a:r>
          </a:p>
        </p:txBody>
      </p:sp>
      <p:sp>
        <p:nvSpPr>
          <p:cNvPr id="20" name="TextBox 19">
            <a:extLst>
              <a:ext uri="{FF2B5EF4-FFF2-40B4-BE49-F238E27FC236}">
                <a16:creationId xmlns:a16="http://schemas.microsoft.com/office/drawing/2014/main" id="{B1485B83-3749-ED84-5823-908C8A1F834D}"/>
              </a:ext>
            </a:extLst>
          </p:cNvPr>
          <p:cNvSpPr txBox="1"/>
          <p:nvPr/>
        </p:nvSpPr>
        <p:spPr>
          <a:xfrm>
            <a:off x="9395022" y="3317225"/>
            <a:ext cx="2726204" cy="523220"/>
          </a:xfrm>
          <a:prstGeom prst="rect">
            <a:avLst/>
          </a:prstGeom>
          <a:noFill/>
        </p:spPr>
        <p:txBody>
          <a:bodyPr wrap="square" rtlCol="0">
            <a:spAutoFit/>
          </a:bodyPr>
          <a:lstStyle/>
          <a:p>
            <a:r>
              <a:rPr lang="en-US" sz="1400" dirty="0"/>
              <a:t>AI modelling services: data analyses, learning, forecast</a:t>
            </a:r>
          </a:p>
        </p:txBody>
      </p:sp>
    </p:spTree>
    <p:extLst>
      <p:ext uri="{BB962C8B-B14F-4D97-AF65-F5344CB8AC3E}">
        <p14:creationId xmlns:p14="http://schemas.microsoft.com/office/powerpoint/2010/main" val="1693807692"/>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2099</TotalTime>
  <Words>845</Words>
  <Application>Microsoft Macintosh PowerPoint</Application>
  <PresentationFormat>Widescreen</PresentationFormat>
  <Paragraphs>94</Paragraphs>
  <Slides>10</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Calibri</vt:lpstr>
      <vt:lpstr>Calibri Light</vt:lpstr>
      <vt:lpstr>Wingdings</vt:lpstr>
      <vt:lpstr>Retrospect</vt:lpstr>
      <vt:lpstr>Genomic Centers for Infectious Disease (GCID) Program </vt:lpstr>
      <vt:lpstr>PowerPoint Presentation</vt:lpstr>
      <vt:lpstr>PowerPoint Presentation</vt:lpstr>
      <vt:lpstr>GCID Program Components</vt:lpstr>
      <vt:lpstr>Administrative Core</vt:lpstr>
      <vt:lpstr>Technology and Data Core</vt:lpstr>
      <vt:lpstr>Optional Scientific Core</vt:lpstr>
      <vt:lpstr>Research Projects</vt:lpstr>
      <vt:lpstr>UF GCID</vt:lpstr>
      <vt:lpstr>UF GCID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Genomic Centers for Infectious Disease (GCID) Program</dc:title>
  <dc:creator>Darrow,Nicole M</dc:creator>
  <cp:lastModifiedBy>Salemi,Marco</cp:lastModifiedBy>
  <cp:revision>13</cp:revision>
  <dcterms:created xsi:type="dcterms:W3CDTF">2023-03-03T19:11:30Z</dcterms:created>
  <dcterms:modified xsi:type="dcterms:W3CDTF">2023-03-31T17:48:34Z</dcterms:modified>
</cp:coreProperties>
</file>